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2" r:id="rId2"/>
    <p:sldId id="367" r:id="rId3"/>
    <p:sldId id="372" r:id="rId4"/>
    <p:sldId id="368" r:id="rId5"/>
    <p:sldId id="369" r:id="rId6"/>
    <p:sldId id="320" r:id="rId7"/>
    <p:sldId id="321" r:id="rId8"/>
    <p:sldId id="322" r:id="rId9"/>
    <p:sldId id="323" r:id="rId10"/>
    <p:sldId id="324" r:id="rId11"/>
    <p:sldId id="325" r:id="rId12"/>
    <p:sldId id="326" r:id="rId13"/>
    <p:sldId id="330" r:id="rId14"/>
    <p:sldId id="331" r:id="rId15"/>
    <p:sldId id="332" r:id="rId16"/>
    <p:sldId id="370" r:id="rId17"/>
    <p:sldId id="371" r:id="rId18"/>
    <p:sldId id="351" r:id="rId19"/>
    <p:sldId id="365" r:id="rId20"/>
    <p:sldId id="354" r:id="rId21"/>
    <p:sldId id="355" r:id="rId22"/>
    <p:sldId id="356" r:id="rId23"/>
    <p:sldId id="359" r:id="rId24"/>
    <p:sldId id="360" r:id="rId25"/>
    <p:sldId id="361" r:id="rId26"/>
    <p:sldId id="333" r:id="rId27"/>
    <p:sldId id="334" r:id="rId28"/>
    <p:sldId id="335" r:id="rId29"/>
    <p:sldId id="338" r:id="rId30"/>
    <p:sldId id="292" r:id="rId31"/>
    <p:sldId id="339" r:id="rId32"/>
    <p:sldId id="296" r:id="rId33"/>
    <p:sldId id="297" r:id="rId34"/>
    <p:sldId id="364" r:id="rId3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71" autoAdjust="0"/>
  </p:normalViewPr>
  <p:slideViewPr>
    <p:cSldViewPr>
      <p:cViewPr>
        <p:scale>
          <a:sx n="77" d="100"/>
          <a:sy n="77" d="100"/>
        </p:scale>
        <p:origin x="-2604" y="-8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3A83E1-F475-42E4-BC66-512932178E29}"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D21A0-DE7A-462B-8199-7784C1D23FCD}" type="slidenum">
              <a:rPr lang="en-US" smtClean="0"/>
              <a:t>‹#›</a:t>
            </a:fld>
            <a:endParaRPr lang="en-US"/>
          </a:p>
        </p:txBody>
      </p:sp>
    </p:spTree>
    <p:extLst>
      <p:ext uri="{BB962C8B-B14F-4D97-AF65-F5344CB8AC3E}">
        <p14:creationId xmlns:p14="http://schemas.microsoft.com/office/powerpoint/2010/main" val="361790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A83E1-F475-42E4-BC66-512932178E29}"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D21A0-DE7A-462B-8199-7784C1D23FCD}" type="slidenum">
              <a:rPr lang="en-US" smtClean="0"/>
              <a:t>‹#›</a:t>
            </a:fld>
            <a:endParaRPr lang="en-US"/>
          </a:p>
        </p:txBody>
      </p:sp>
    </p:spTree>
    <p:extLst>
      <p:ext uri="{BB962C8B-B14F-4D97-AF65-F5344CB8AC3E}">
        <p14:creationId xmlns:p14="http://schemas.microsoft.com/office/powerpoint/2010/main" val="348367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A83E1-F475-42E4-BC66-512932178E29}"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D21A0-DE7A-462B-8199-7784C1D23FCD}" type="slidenum">
              <a:rPr lang="en-US" smtClean="0"/>
              <a:t>‹#›</a:t>
            </a:fld>
            <a:endParaRPr lang="en-US"/>
          </a:p>
        </p:txBody>
      </p:sp>
    </p:spTree>
    <p:extLst>
      <p:ext uri="{BB962C8B-B14F-4D97-AF65-F5344CB8AC3E}">
        <p14:creationId xmlns:p14="http://schemas.microsoft.com/office/powerpoint/2010/main" val="376949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A83E1-F475-42E4-BC66-512932178E29}"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D21A0-DE7A-462B-8199-7784C1D23FCD}" type="slidenum">
              <a:rPr lang="en-US" smtClean="0"/>
              <a:t>‹#›</a:t>
            </a:fld>
            <a:endParaRPr lang="en-US"/>
          </a:p>
        </p:txBody>
      </p:sp>
    </p:spTree>
    <p:extLst>
      <p:ext uri="{BB962C8B-B14F-4D97-AF65-F5344CB8AC3E}">
        <p14:creationId xmlns:p14="http://schemas.microsoft.com/office/powerpoint/2010/main" val="262724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A83E1-F475-42E4-BC66-512932178E29}" type="datetimeFigureOut">
              <a:rPr lang="en-US" smtClean="0"/>
              <a:t>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D21A0-DE7A-462B-8199-7784C1D23FCD}" type="slidenum">
              <a:rPr lang="en-US" smtClean="0"/>
              <a:t>‹#›</a:t>
            </a:fld>
            <a:endParaRPr lang="en-US"/>
          </a:p>
        </p:txBody>
      </p:sp>
    </p:spTree>
    <p:extLst>
      <p:ext uri="{BB962C8B-B14F-4D97-AF65-F5344CB8AC3E}">
        <p14:creationId xmlns:p14="http://schemas.microsoft.com/office/powerpoint/2010/main" val="227754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A83E1-F475-42E4-BC66-512932178E29}"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D21A0-DE7A-462B-8199-7784C1D23FCD}" type="slidenum">
              <a:rPr lang="en-US" smtClean="0"/>
              <a:t>‹#›</a:t>
            </a:fld>
            <a:endParaRPr lang="en-US"/>
          </a:p>
        </p:txBody>
      </p:sp>
    </p:spTree>
    <p:extLst>
      <p:ext uri="{BB962C8B-B14F-4D97-AF65-F5344CB8AC3E}">
        <p14:creationId xmlns:p14="http://schemas.microsoft.com/office/powerpoint/2010/main" val="10830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A83E1-F475-42E4-BC66-512932178E29}" type="datetimeFigureOut">
              <a:rPr lang="en-US" smtClean="0"/>
              <a:t>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D21A0-DE7A-462B-8199-7784C1D23FCD}" type="slidenum">
              <a:rPr lang="en-US" smtClean="0"/>
              <a:t>‹#›</a:t>
            </a:fld>
            <a:endParaRPr lang="en-US"/>
          </a:p>
        </p:txBody>
      </p:sp>
    </p:spTree>
    <p:extLst>
      <p:ext uri="{BB962C8B-B14F-4D97-AF65-F5344CB8AC3E}">
        <p14:creationId xmlns:p14="http://schemas.microsoft.com/office/powerpoint/2010/main" val="104658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3A83E1-F475-42E4-BC66-512932178E29}" type="datetimeFigureOut">
              <a:rPr lang="en-US" smtClean="0"/>
              <a:t>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9D21A0-DE7A-462B-8199-7784C1D23FCD}" type="slidenum">
              <a:rPr lang="en-US" smtClean="0"/>
              <a:t>‹#›</a:t>
            </a:fld>
            <a:endParaRPr lang="en-US"/>
          </a:p>
        </p:txBody>
      </p:sp>
    </p:spTree>
    <p:extLst>
      <p:ext uri="{BB962C8B-B14F-4D97-AF65-F5344CB8AC3E}">
        <p14:creationId xmlns:p14="http://schemas.microsoft.com/office/powerpoint/2010/main" val="3402709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A83E1-F475-42E4-BC66-512932178E29}" type="datetimeFigureOut">
              <a:rPr lang="en-US" smtClean="0"/>
              <a:t>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9D21A0-DE7A-462B-8199-7784C1D23FCD}" type="slidenum">
              <a:rPr lang="en-US" smtClean="0"/>
              <a:t>‹#›</a:t>
            </a:fld>
            <a:endParaRPr lang="en-US"/>
          </a:p>
        </p:txBody>
      </p:sp>
    </p:spTree>
    <p:extLst>
      <p:ext uri="{BB962C8B-B14F-4D97-AF65-F5344CB8AC3E}">
        <p14:creationId xmlns:p14="http://schemas.microsoft.com/office/powerpoint/2010/main" val="93821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A83E1-F475-42E4-BC66-512932178E29}"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D21A0-DE7A-462B-8199-7784C1D23FCD}" type="slidenum">
              <a:rPr lang="en-US" smtClean="0"/>
              <a:t>‹#›</a:t>
            </a:fld>
            <a:endParaRPr lang="en-US"/>
          </a:p>
        </p:txBody>
      </p:sp>
    </p:spTree>
    <p:extLst>
      <p:ext uri="{BB962C8B-B14F-4D97-AF65-F5344CB8AC3E}">
        <p14:creationId xmlns:p14="http://schemas.microsoft.com/office/powerpoint/2010/main" val="38499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A83E1-F475-42E4-BC66-512932178E29}" type="datetimeFigureOut">
              <a:rPr lang="en-US" smtClean="0"/>
              <a:t>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D21A0-DE7A-462B-8199-7784C1D23FCD}" type="slidenum">
              <a:rPr lang="en-US" smtClean="0"/>
              <a:t>‹#›</a:t>
            </a:fld>
            <a:endParaRPr lang="en-US"/>
          </a:p>
        </p:txBody>
      </p:sp>
    </p:spTree>
    <p:extLst>
      <p:ext uri="{BB962C8B-B14F-4D97-AF65-F5344CB8AC3E}">
        <p14:creationId xmlns:p14="http://schemas.microsoft.com/office/powerpoint/2010/main" val="3249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A83E1-F475-42E4-BC66-512932178E29}" type="datetimeFigureOut">
              <a:rPr lang="en-US" smtClean="0"/>
              <a:t>2/28/2019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D21A0-DE7A-462B-8199-7784C1D23FCD}" type="slidenum">
              <a:rPr lang="en-US" smtClean="0"/>
              <a:t>‹#›</a:t>
            </a:fld>
            <a:endParaRPr lang="en-US"/>
          </a:p>
        </p:txBody>
      </p:sp>
    </p:spTree>
    <p:extLst>
      <p:ext uri="{BB962C8B-B14F-4D97-AF65-F5344CB8AC3E}">
        <p14:creationId xmlns:p14="http://schemas.microsoft.com/office/powerpoint/2010/main" val="2264776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howhanlaw.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channelshirt.com/go.php?proddb=21&amp;l=89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jr2gdPY-88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Autofit/>
          </a:bodyPr>
          <a:lstStyle/>
          <a:p>
            <a:r>
              <a:rPr lang="en-US" sz="6000" b="1" dirty="0"/>
              <a:t>Emerging Issues in Ethics for Lawyers and Social Media</a:t>
            </a:r>
            <a:endParaRPr lang="en-US" sz="6000" b="1" u="sng" dirty="0"/>
          </a:p>
        </p:txBody>
      </p:sp>
      <p:sp>
        <p:nvSpPr>
          <p:cNvPr id="3" name="Content Placeholder 2"/>
          <p:cNvSpPr>
            <a:spLocks noGrp="1"/>
          </p:cNvSpPr>
          <p:nvPr>
            <p:ph sz="half"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Jeffrey </a:t>
            </a:r>
            <a:r>
              <a:rPr lang="en-US" dirty="0" smtClean="0"/>
              <a:t>H. Geiger, Esquire</a:t>
            </a:r>
          </a:p>
          <a:p>
            <a:pPr marL="0" indent="0">
              <a:buNone/>
            </a:pPr>
            <a:r>
              <a:rPr lang="en-US" dirty="0" smtClean="0"/>
              <a:t>Sands Anderson PC</a:t>
            </a:r>
          </a:p>
          <a:p>
            <a:pPr marL="0" indent="0">
              <a:buNone/>
            </a:pPr>
            <a:r>
              <a:rPr lang="en-US" dirty="0" smtClean="0"/>
              <a:t>jgeiger@richmond.edu</a:t>
            </a:r>
          </a:p>
          <a:p>
            <a:pPr marL="0" indent="0">
              <a:buNone/>
            </a:pPr>
            <a:r>
              <a:rPr lang="en-US" dirty="0" smtClean="0"/>
              <a:t>804-783-7248</a:t>
            </a:r>
            <a:endParaRPr lang="en-US" dirty="0"/>
          </a:p>
        </p:txBody>
      </p:sp>
      <p:pic>
        <p:nvPicPr>
          <p:cNvPr id="5" name="Picture 5" descr="C:\Users\jhg\AppData\Local\Microsoft\Windows\Temporary Internet Files\Content.IE5\RY4PF5F2\MP900321176[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62956" y="3352801"/>
            <a:ext cx="260908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630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“Adult Gigs”</a:t>
            </a:r>
            <a:endParaRPr lang="en-US" b="1" u="sng"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“Loop law firm looking to hire am [sic] energetic woman for their open secretary/legal assistant position. Duties will include general secretarial work, some paralegal work and additional duties for two lawyers in the firm. No experience required, training will be provided. Generous annual salary and benefits will be provided, including medical, dental, life, disability, 401(k) etc. </a:t>
            </a:r>
            <a:r>
              <a:rPr lang="en-US" b="1" dirty="0"/>
              <a:t>If interested, please send current resume and a few pictures along with a description of your physical features, including measurements</a:t>
            </a:r>
            <a:r>
              <a:rPr lang="en-US" dirty="0"/>
              <a:t>. We look forward to meeting you.”</a:t>
            </a:r>
          </a:p>
          <a:p>
            <a:pPr marL="0" indent="0">
              <a:buNone/>
            </a:pPr>
            <a:endParaRPr lang="en-US" dirty="0"/>
          </a:p>
        </p:txBody>
      </p:sp>
    </p:spTree>
    <p:extLst>
      <p:ext uri="{BB962C8B-B14F-4D97-AF65-F5344CB8AC3E}">
        <p14:creationId xmlns:p14="http://schemas.microsoft.com/office/powerpoint/2010/main" val="3148561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And After Debbi Responds . . . .</a:t>
            </a:r>
            <a:endParaRPr lang="en-US" u="sng" dirty="0"/>
          </a:p>
        </p:txBody>
      </p:sp>
      <p:sp>
        <p:nvSpPr>
          <p:cNvPr id="3" name="Content Placeholder 2"/>
          <p:cNvSpPr>
            <a:spLocks noGrp="1"/>
          </p:cNvSpPr>
          <p:nvPr>
            <p:ph idx="1"/>
          </p:nvPr>
        </p:nvSpPr>
        <p:spPr/>
        <p:txBody>
          <a:bodyPr>
            <a:normAutofit fontScale="25000" lnSpcReduction="20000"/>
          </a:bodyPr>
          <a:lstStyle/>
          <a:p>
            <a:pPr marL="0" indent="0">
              <a:buNone/>
            </a:pPr>
            <a:r>
              <a:rPr lang="en-US" sz="8800" dirty="0" smtClean="0"/>
              <a:t>“Thank </a:t>
            </a:r>
            <a:r>
              <a:rPr lang="en-US" sz="8800" dirty="0"/>
              <a:t>you for your interest in the job. I just wanted to give you some more info about the job and see if you are still interested in interviewing.</a:t>
            </a:r>
          </a:p>
          <a:p>
            <a:pPr marL="0" indent="0">
              <a:buNone/>
            </a:pPr>
            <a:endParaRPr lang="en-US" sz="8800" dirty="0" smtClean="0"/>
          </a:p>
          <a:p>
            <a:pPr marL="0" indent="0">
              <a:buNone/>
            </a:pPr>
            <a:r>
              <a:rPr lang="en-US" sz="8800" dirty="0" smtClean="0"/>
              <a:t>Our </a:t>
            </a:r>
            <a:r>
              <a:rPr lang="en-US" sz="8800" dirty="0"/>
              <a:t>law firm is a boutique firm, concentrating solely in immigration law. The name of the law firm is </a:t>
            </a:r>
            <a:r>
              <a:rPr lang="en-US" sz="8800" dirty="0" err="1"/>
              <a:t>Chowhan</a:t>
            </a:r>
            <a:r>
              <a:rPr lang="en-US" sz="8800" dirty="0"/>
              <a:t> Law, P.C. You can see the website at </a:t>
            </a:r>
            <a:r>
              <a:rPr lang="en-US" sz="8800" dirty="0">
                <a:hlinkClick r:id="rId2"/>
              </a:rPr>
              <a:t>www.chowhanlaw.com</a:t>
            </a:r>
            <a:r>
              <a:rPr lang="en-US" sz="8800" dirty="0" smtClean="0"/>
              <a:t>....</a:t>
            </a:r>
          </a:p>
          <a:p>
            <a:pPr marL="0" indent="0">
              <a:buNone/>
            </a:pPr>
            <a:endParaRPr lang="en-US" sz="8800" dirty="0"/>
          </a:p>
          <a:p>
            <a:pPr marL="0" indent="0">
              <a:buNone/>
            </a:pPr>
            <a:r>
              <a:rPr lang="en-US" sz="8800" b="1" dirty="0" smtClean="0"/>
              <a:t>As </a:t>
            </a:r>
            <a:r>
              <a:rPr lang="en-US" sz="8800" b="1" dirty="0"/>
              <a:t>this is posted in the </a:t>
            </a:r>
            <a:r>
              <a:rPr lang="en-US" sz="8800" b="1" dirty="0" smtClean="0"/>
              <a:t>‘adult gigs’ </a:t>
            </a:r>
            <a:r>
              <a:rPr lang="en-US" sz="8800" b="1" dirty="0"/>
              <a:t>section, in addition to the legal work, you would be required to have sexual interaction with me and my partner, sometimes together sometimes separate. This part of the job would require sexy dressing and flirtatious interaction with me and my partner, as well as sexual interaction. You will have to be comfortable doing this with us</a:t>
            </a:r>
            <a:r>
              <a:rPr lang="en-US" sz="8800" b="1" dirty="0" smtClean="0"/>
              <a:t>. </a:t>
            </a:r>
            <a:endParaRPr lang="en-US" sz="8800" b="1" dirty="0"/>
          </a:p>
          <a:p>
            <a:pPr marL="0" indent="0">
              <a:buNone/>
            </a:pPr>
            <a:endParaRPr lang="en-US" sz="8800" dirty="0" smtClean="0"/>
          </a:p>
          <a:p>
            <a:pPr marL="0" indent="0">
              <a:buNone/>
            </a:pPr>
            <a:r>
              <a:rPr lang="en-US" sz="8800" dirty="0" smtClean="0"/>
              <a:t>If </a:t>
            </a:r>
            <a:r>
              <a:rPr lang="en-US" sz="8800" dirty="0"/>
              <a:t>you think you’re comfortable so far, please let me know and we can proceed with the process</a:t>
            </a:r>
            <a:r>
              <a:rPr lang="en-US" sz="8800" dirty="0" smtClean="0"/>
              <a:t>.”</a:t>
            </a:r>
            <a:endParaRPr lang="en-US" sz="8800" dirty="0"/>
          </a:p>
          <a:p>
            <a:pPr marL="0" indent="0">
              <a:buNone/>
            </a:pPr>
            <a:endParaRPr lang="en-US" dirty="0"/>
          </a:p>
        </p:txBody>
      </p:sp>
    </p:spTree>
    <p:extLst>
      <p:ext uri="{BB962C8B-B14F-4D97-AF65-F5344CB8AC3E}">
        <p14:creationId xmlns:p14="http://schemas.microsoft.com/office/powerpoint/2010/main" val="49730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It Gets Better . . . .</a:t>
            </a:r>
            <a:endParaRPr lang="en-US" u="sng" dirty="0"/>
          </a:p>
        </p:txBody>
      </p:sp>
      <p:sp>
        <p:nvSpPr>
          <p:cNvPr id="3" name="Content Placeholder 2"/>
          <p:cNvSpPr>
            <a:spLocks noGrp="1"/>
          </p:cNvSpPr>
          <p:nvPr>
            <p:ph idx="1"/>
          </p:nvPr>
        </p:nvSpPr>
        <p:spPr/>
        <p:txBody>
          <a:bodyPr>
            <a:normAutofit fontScale="55000" lnSpcReduction="20000"/>
          </a:bodyPr>
          <a:lstStyle/>
          <a:p>
            <a:pPr marL="0" indent="0">
              <a:buNone/>
            </a:pPr>
            <a:r>
              <a:rPr lang="en-US" sz="3500" dirty="0" smtClean="0"/>
              <a:t>“The </a:t>
            </a:r>
            <a:r>
              <a:rPr lang="en-US" sz="3500" dirty="0"/>
              <a:t>next step is to set up an interview. When are you available to interview? I am free to interview today. Please let me know what your availability is.</a:t>
            </a:r>
          </a:p>
          <a:p>
            <a:pPr marL="0" indent="0">
              <a:buNone/>
            </a:pPr>
            <a:r>
              <a:rPr lang="en-US" sz="3500" dirty="0"/>
              <a:t> </a:t>
            </a:r>
          </a:p>
          <a:p>
            <a:pPr marL="0" indent="0">
              <a:buNone/>
            </a:pPr>
            <a:r>
              <a:rPr lang="en-US" sz="3500" dirty="0"/>
              <a:t>Lastly, we’ve actually hired a couple of girls in the past for this position. But they have not been able to handle the sexual aspect of the job later. We have to be sure you’re comfortable with that aspect, because I don’t want you to do anything that you’re not comfortable with. So since that time, we’ve decided that as part of the interview process you’ll be required to perform for us sexually (</a:t>
            </a:r>
            <a:r>
              <a:rPr lang="en-US" sz="3500" dirty="0" err="1"/>
              <a:t>i</a:t>
            </a:r>
            <a:r>
              <a:rPr lang="en-US" sz="3500" dirty="0"/>
              <a:t> didn’t do this before with the other girls </a:t>
            </a:r>
            <a:r>
              <a:rPr lang="en-US" sz="3500" dirty="0" err="1"/>
              <a:t>i</a:t>
            </a:r>
            <a:r>
              <a:rPr lang="en-US" sz="3500" dirty="0"/>
              <a:t> hired, now </a:t>
            </a:r>
            <a:r>
              <a:rPr lang="en-US" sz="3500" dirty="0" err="1"/>
              <a:t>i</a:t>
            </a:r>
            <a:r>
              <a:rPr lang="en-US" sz="3500" dirty="0"/>
              <a:t> think </a:t>
            </a:r>
            <a:r>
              <a:rPr lang="en-US" sz="3500" dirty="0" err="1"/>
              <a:t>i</a:t>
            </a:r>
            <a:r>
              <a:rPr lang="en-US" sz="3500" dirty="0"/>
              <a:t> have to because they couldn’t handle it). Because that aspect is an integral part of the job, I think it’s necessary to see if you can do that, because it’ll predict future behavior of you being able to handle it when you have the job</a:t>
            </a:r>
            <a:r>
              <a:rPr lang="en-US" sz="3500" dirty="0" smtClean="0"/>
              <a:t>.</a:t>
            </a:r>
          </a:p>
          <a:p>
            <a:pPr marL="0" indent="0">
              <a:buNone/>
            </a:pPr>
            <a:r>
              <a:rPr lang="en-US" sz="3500" dirty="0" smtClean="0"/>
              <a:t> </a:t>
            </a:r>
            <a:endParaRPr lang="en-US" sz="3500" dirty="0"/>
          </a:p>
          <a:p>
            <a:pPr marL="0" indent="0">
              <a:buNone/>
            </a:pPr>
            <a:r>
              <a:rPr lang="en-US" sz="3500" dirty="0"/>
              <a:t>If you’re still okay with everything, let me know what you’re availability is and we can figure out a time for you to come in and interview. Let me know. Thanks for your interest</a:t>
            </a:r>
            <a:r>
              <a:rPr lang="en-US" sz="3500" dirty="0" smtClean="0"/>
              <a:t>.”</a:t>
            </a:r>
            <a:endParaRPr lang="en-US" sz="3500" dirty="0"/>
          </a:p>
          <a:p>
            <a:pPr marL="0" indent="0">
              <a:buNone/>
            </a:pPr>
            <a:endParaRPr lang="en-US" dirty="0"/>
          </a:p>
        </p:txBody>
      </p:sp>
    </p:spTree>
    <p:extLst>
      <p:ext uri="{BB962C8B-B14F-4D97-AF65-F5344CB8AC3E}">
        <p14:creationId xmlns:p14="http://schemas.microsoft.com/office/powerpoint/2010/main" val="222404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Number 3:  New Law Grad Tweets </a:t>
            </a:r>
            <a:br>
              <a:rPr lang="en-US" b="1" dirty="0" smtClean="0"/>
            </a:br>
            <a:r>
              <a:rPr lang="en-US" b="1" u="sng" dirty="0" smtClean="0"/>
              <a:t>Her Way to a Reprimand</a:t>
            </a:r>
            <a:endParaRPr lang="en-US" b="1" u="sng" dirty="0"/>
          </a:p>
        </p:txBody>
      </p:sp>
      <p:pic>
        <p:nvPicPr>
          <p:cNvPr id="6146" name="Picture 2" descr="C:\Users\jhg\AppData\Local\Microsoft\Windows\Temporary Internet Files\Content.IE5\UCPCRU1K\MP90040245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26875" y="2318056"/>
            <a:ext cx="3090250" cy="309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632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Research </a:t>
            </a:r>
            <a:r>
              <a:rPr lang="en-US" sz="2400" dirty="0"/>
              <a:t>attorney to a judge on the Kansas Court of </a:t>
            </a:r>
            <a:r>
              <a:rPr lang="en-US" sz="2400" dirty="0" smtClean="0"/>
              <a:t>Appeals sent tweets through her personal account on her office computer while watching an </a:t>
            </a:r>
            <a:r>
              <a:rPr lang="en-US" sz="2400" dirty="0"/>
              <a:t>attorney disciplinary </a:t>
            </a:r>
            <a:r>
              <a:rPr lang="en-US" sz="2400" dirty="0" smtClean="0"/>
              <a:t>matter:</a:t>
            </a:r>
            <a:endParaRPr lang="en-US" sz="2400" dirty="0"/>
          </a:p>
        </p:txBody>
      </p:sp>
      <p:sp>
        <p:nvSpPr>
          <p:cNvPr id="3" name="Content Placeholder 2"/>
          <p:cNvSpPr>
            <a:spLocks noGrp="1"/>
          </p:cNvSpPr>
          <p:nvPr>
            <p:ph idx="1"/>
          </p:nvPr>
        </p:nvSpPr>
        <p:spPr/>
        <p:txBody>
          <a:bodyPr/>
          <a:lstStyle/>
          <a:p>
            <a:pPr marL="0" indent="0">
              <a:buNone/>
            </a:pPr>
            <a:r>
              <a:rPr lang="en-US" dirty="0"/>
              <a:t> </a:t>
            </a:r>
          </a:p>
          <a:p>
            <a:pPr marL="0" indent="0">
              <a:buNone/>
            </a:pPr>
            <a:r>
              <a:rPr lang="en-US" dirty="0"/>
              <a:t> </a:t>
            </a:r>
          </a:p>
          <a:p>
            <a:pPr marL="0" indent="0">
              <a:buNone/>
            </a:pPr>
            <a:r>
              <a:rPr lang="en-US" dirty="0"/>
              <a:t> </a:t>
            </a:r>
          </a:p>
          <a:p>
            <a:pPr marL="0" indent="0">
              <a:buNone/>
            </a:pPr>
            <a:endParaRPr lang="en-US" dirty="0"/>
          </a:p>
          <a:p>
            <a:pPr marL="0" indent="0">
              <a:buNone/>
            </a:pP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7025" y="1295400"/>
            <a:ext cx="5949950" cy="28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051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Still further….</a:t>
            </a:r>
            <a:endParaRPr lang="en-US" sz="40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219200"/>
            <a:ext cx="5486400" cy="5029200"/>
          </a:xfrm>
          <a:prstGeom prst="rect">
            <a:avLst/>
          </a:prstGeom>
          <a:noFill/>
          <a:ln>
            <a:noFill/>
          </a:ln>
        </p:spPr>
      </p:pic>
    </p:spTree>
    <p:extLst>
      <p:ext uri="{BB962C8B-B14F-4D97-AF65-F5344CB8AC3E}">
        <p14:creationId xmlns:p14="http://schemas.microsoft.com/office/powerpoint/2010/main" val="3739852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Social Media Meets Ethics</a:t>
            </a:r>
            <a:endParaRPr lang="en-US" b="1" u="sng" dirty="0"/>
          </a:p>
        </p:txBody>
      </p:sp>
      <p:sp>
        <p:nvSpPr>
          <p:cNvPr id="3" name="Content Placeholder 2"/>
          <p:cNvSpPr>
            <a:spLocks noGrp="1"/>
          </p:cNvSpPr>
          <p:nvPr>
            <p:ph idx="1"/>
          </p:nvPr>
        </p:nvSpPr>
        <p:spPr/>
        <p:txBody>
          <a:bodyPr/>
          <a:lstStyle/>
          <a:p>
            <a:r>
              <a:rPr lang="en-US" dirty="0" smtClean="0"/>
              <a:t>Technology Challenges</a:t>
            </a:r>
          </a:p>
          <a:p>
            <a:r>
              <a:rPr lang="en-US" dirty="0" smtClean="0"/>
              <a:t>Competence</a:t>
            </a:r>
          </a:p>
          <a:p>
            <a:r>
              <a:rPr lang="en-US" dirty="0" smtClean="0"/>
              <a:t>Confidentiality</a:t>
            </a:r>
          </a:p>
          <a:p>
            <a:r>
              <a:rPr lang="en-US" dirty="0" smtClean="0"/>
              <a:t>Conflicts</a:t>
            </a:r>
          </a:p>
          <a:p>
            <a:r>
              <a:rPr lang="en-US" dirty="0" smtClean="0"/>
              <a:t>Advertising</a:t>
            </a:r>
          </a:p>
          <a:p>
            <a:r>
              <a:rPr lang="en-US" dirty="0" smtClean="0"/>
              <a:t>UPL/Access</a:t>
            </a:r>
            <a:endParaRPr lang="en-US" dirty="0"/>
          </a:p>
        </p:txBody>
      </p:sp>
    </p:spTree>
    <p:extLst>
      <p:ext uri="{BB962C8B-B14F-4D97-AF65-F5344CB8AC3E}">
        <p14:creationId xmlns:p14="http://schemas.microsoft.com/office/powerpoint/2010/main" val="4016937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Question</a:t>
            </a:r>
            <a:endParaRPr lang="en-US" b="1" u="sng" dirty="0"/>
          </a:p>
        </p:txBody>
      </p:sp>
      <p:sp>
        <p:nvSpPr>
          <p:cNvPr id="3" name="Content Placeholder 2"/>
          <p:cNvSpPr>
            <a:spLocks noGrp="1"/>
          </p:cNvSpPr>
          <p:nvPr>
            <p:ph idx="1"/>
          </p:nvPr>
        </p:nvSpPr>
        <p:spPr/>
        <p:txBody>
          <a:bodyPr>
            <a:normAutofit/>
          </a:bodyPr>
          <a:lstStyle/>
          <a:p>
            <a:pPr marL="0" indent="0" algn="just">
              <a:buNone/>
            </a:pPr>
            <a:r>
              <a:rPr lang="en-US" sz="6600" dirty="0" smtClean="0"/>
              <a:t>Is a Lawyer’s Use of Social Media </a:t>
            </a:r>
            <a:r>
              <a:rPr lang="en-US" sz="6600" b="1" u="sng" dirty="0" smtClean="0"/>
              <a:t>Ethically</a:t>
            </a:r>
            <a:r>
              <a:rPr lang="en-US" sz="6600" dirty="0" smtClean="0"/>
              <a:t> Mandated?</a:t>
            </a:r>
            <a:endParaRPr lang="en-US" sz="6600" dirty="0"/>
          </a:p>
        </p:txBody>
      </p:sp>
    </p:spTree>
    <p:extLst>
      <p:ext uri="{BB962C8B-B14F-4D97-AF65-F5344CB8AC3E}">
        <p14:creationId xmlns:p14="http://schemas.microsoft.com/office/powerpoint/2010/main" val="118682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t>Hypothetical</a:t>
            </a:r>
            <a:endParaRPr lang="en-US" sz="6000" b="1" u="sng" dirty="0"/>
          </a:p>
        </p:txBody>
      </p:sp>
      <p:pic>
        <p:nvPicPr>
          <p:cNvPr id="4098" name="Picture 2" descr="C:\Users\Liesel Geiger\AppData\Local\Microsoft\Windows\Temporary Internet Files\Content.IE5\8THBSSDG\Conversatio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1650" y="1894681"/>
            <a:ext cx="5600700" cy="393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08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u="sng" cap="small" dirty="0" smtClean="0"/>
              <a:t>Troubles</a:t>
            </a:r>
            <a:endParaRPr lang="en-US" sz="6000" b="1" u="sng" cap="small" dirty="0"/>
          </a:p>
        </p:txBody>
      </p:sp>
      <p:sp>
        <p:nvSpPr>
          <p:cNvPr id="3" name="Content Placeholder 2"/>
          <p:cNvSpPr>
            <a:spLocks noGrp="1"/>
          </p:cNvSpPr>
          <p:nvPr>
            <p:ph idx="1"/>
          </p:nvPr>
        </p:nvSpPr>
        <p:spPr/>
        <p:txBody>
          <a:bodyPr>
            <a:normAutofit/>
          </a:bodyPr>
          <a:lstStyle/>
          <a:p>
            <a:r>
              <a:rPr lang="en-US" dirty="0" smtClean="0"/>
              <a:t>Disgruntled </a:t>
            </a:r>
            <a:r>
              <a:rPr lang="en-US" dirty="0" smtClean="0"/>
              <a:t>employee sends email to 11 lawyers, alleging company abuses.  One of the lawyers represents the company.</a:t>
            </a:r>
          </a:p>
          <a:p>
            <a:r>
              <a:rPr lang="en-US" dirty="0" smtClean="0"/>
              <a:t>Driver in an accident </a:t>
            </a:r>
            <a:r>
              <a:rPr lang="en-US" dirty="0" smtClean="0"/>
              <a:t>responds to lawyer’s </a:t>
            </a:r>
            <a:r>
              <a:rPr lang="en-US" dirty="0" err="1" smtClean="0"/>
              <a:t>chatbot</a:t>
            </a:r>
            <a:r>
              <a:rPr lang="en-US" dirty="0" smtClean="0"/>
              <a:t> requesting assistance</a:t>
            </a:r>
            <a:r>
              <a:rPr lang="en-US" dirty="0" smtClean="0"/>
              <a:t>, admitting that she had been drinking.  The lawyer represents a passenger.</a:t>
            </a:r>
            <a:endParaRPr lang="en-US" dirty="0"/>
          </a:p>
        </p:txBody>
      </p:sp>
    </p:spTree>
    <p:extLst>
      <p:ext uri="{BB962C8B-B14F-4D97-AF65-F5344CB8AC3E}">
        <p14:creationId xmlns:p14="http://schemas.microsoft.com/office/powerpoint/2010/main" val="3342517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(Dated) Mobile Phone Usage</a:t>
            </a:r>
            <a:endParaRPr lang="en-US" b="1" u="sng" dirty="0"/>
          </a:p>
        </p:txBody>
      </p:sp>
      <p:sp>
        <p:nvSpPr>
          <p:cNvPr id="3" name="Content Placeholder 2"/>
          <p:cNvSpPr>
            <a:spLocks noGrp="1"/>
          </p:cNvSpPr>
          <p:nvPr>
            <p:ph idx="1"/>
          </p:nvPr>
        </p:nvSpPr>
        <p:spPr/>
        <p:txBody>
          <a:bodyPr/>
          <a:lstStyle/>
          <a:p>
            <a:pPr marL="368934" lvl="0" indent="-368934" defTabSz="484886">
              <a:lnSpc>
                <a:spcPct val="90000"/>
              </a:lnSpc>
              <a:spcBef>
                <a:spcPts val="2600"/>
              </a:spcBef>
              <a:defRPr sz="1800">
                <a:solidFill>
                  <a:srgbClr val="000000"/>
                </a:solidFill>
                <a:effectLst/>
              </a:defRPr>
            </a:pPr>
            <a:r>
              <a:rPr lang="en-US" sz="2800" dirty="0">
                <a:solidFill>
                  <a:srgbClr val="3A4964"/>
                </a:solidFill>
              </a:rPr>
              <a:t>75% of smart phone users reported being within five feet of their phones most of the time</a:t>
            </a:r>
            <a:endParaRPr lang="en-US" sz="2800" dirty="0">
              <a:solidFill>
                <a:srgbClr val="3A4964"/>
              </a:solidFill>
              <a:effectLst>
                <a:outerShdw blurRad="21082" dist="21082" dir="5520000" rotWithShape="0">
                  <a:srgbClr val="FFFFFF">
                    <a:alpha val="71999"/>
                  </a:srgbClr>
                </a:outerShdw>
              </a:effectLst>
            </a:endParaRPr>
          </a:p>
          <a:p>
            <a:pPr marL="368934" lvl="0" indent="-368934" defTabSz="484886">
              <a:lnSpc>
                <a:spcPct val="90000"/>
              </a:lnSpc>
              <a:spcBef>
                <a:spcPts val="2600"/>
              </a:spcBef>
              <a:defRPr sz="1800">
                <a:solidFill>
                  <a:srgbClr val="000000"/>
                </a:solidFill>
                <a:effectLst/>
              </a:defRPr>
            </a:pPr>
            <a:r>
              <a:rPr lang="en-US" sz="2800" dirty="0">
                <a:solidFill>
                  <a:srgbClr val="3A4964"/>
                </a:solidFill>
              </a:rPr>
              <a:t>12% of smart phone users admitted using their phones in the shower</a:t>
            </a:r>
            <a:endParaRPr lang="en-US" sz="2800" dirty="0">
              <a:solidFill>
                <a:srgbClr val="3A4964"/>
              </a:solidFill>
              <a:effectLst>
                <a:outerShdw blurRad="21082" dist="21082" dir="5520000" rotWithShape="0">
                  <a:srgbClr val="FFFFFF">
                    <a:alpha val="71999"/>
                  </a:srgbClr>
                </a:outerShdw>
              </a:effectLst>
            </a:endParaRPr>
          </a:p>
          <a:p>
            <a:pPr marL="368934" lvl="0" indent="-368934" defTabSz="484886">
              <a:lnSpc>
                <a:spcPct val="90000"/>
              </a:lnSpc>
              <a:spcBef>
                <a:spcPts val="2600"/>
              </a:spcBef>
              <a:defRPr sz="1800">
                <a:solidFill>
                  <a:srgbClr val="000000"/>
                </a:solidFill>
                <a:effectLst/>
              </a:defRPr>
            </a:pPr>
            <a:r>
              <a:rPr lang="en-US" sz="2800" dirty="0">
                <a:solidFill>
                  <a:srgbClr val="3A4964"/>
                </a:solidFill>
              </a:rPr>
              <a:t>More than 90% of cell phone users "keep on their person a digital record of nearly every aspect of their lives—from the mundane to the intimate."</a:t>
            </a:r>
            <a:endParaRPr lang="en-US" sz="2800" dirty="0">
              <a:solidFill>
                <a:srgbClr val="3A4964"/>
              </a:solidFill>
              <a:effectLst>
                <a:outerShdw blurRad="21082" dist="21082" dir="5520000" rotWithShape="0">
                  <a:srgbClr val="FFFFFF">
                    <a:alpha val="71999"/>
                  </a:srgbClr>
                </a:outerShdw>
              </a:effectLst>
            </a:endParaRPr>
          </a:p>
          <a:p>
            <a:pPr marL="0" lvl="0" indent="0" defTabSz="484886">
              <a:lnSpc>
                <a:spcPct val="90000"/>
              </a:lnSpc>
              <a:spcBef>
                <a:spcPts val="2600"/>
              </a:spcBef>
              <a:buSzTx/>
              <a:buNone/>
              <a:defRPr sz="1800">
                <a:solidFill>
                  <a:srgbClr val="000000"/>
                </a:solidFill>
                <a:effectLst/>
              </a:defRPr>
            </a:pPr>
            <a:r>
              <a:rPr lang="en-US" sz="2800" i="1" dirty="0">
                <a:solidFill>
                  <a:srgbClr val="3A4964"/>
                </a:solidFill>
              </a:rPr>
              <a:t>Riley v. California</a:t>
            </a:r>
            <a:r>
              <a:rPr lang="en-US" sz="2800" dirty="0">
                <a:solidFill>
                  <a:srgbClr val="3A4964"/>
                </a:solidFill>
              </a:rPr>
              <a:t>, 134 S. Ct. 999 (2014). </a:t>
            </a:r>
            <a:endParaRPr lang="en-US" sz="2800" dirty="0">
              <a:solidFill>
                <a:srgbClr val="3A4964"/>
              </a:solidFill>
              <a:effectLst>
                <a:outerShdw blurRad="21082" dist="21082" dir="5520000" rotWithShape="0">
                  <a:srgbClr val="FFFFFF">
                    <a:alpha val="71999"/>
                  </a:srgbClr>
                </a:outerShdw>
              </a:effectLst>
            </a:endParaRPr>
          </a:p>
          <a:p>
            <a:endParaRPr lang="en-US" dirty="0"/>
          </a:p>
        </p:txBody>
      </p:sp>
    </p:spTree>
    <p:extLst>
      <p:ext uri="{BB962C8B-B14F-4D97-AF65-F5344CB8AC3E}">
        <p14:creationId xmlns:p14="http://schemas.microsoft.com/office/powerpoint/2010/main" val="204093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u="sng" cap="small" dirty="0" smtClean="0"/>
              <a:t>Hypo: Advising Clients</a:t>
            </a:r>
            <a:br>
              <a:rPr lang="en-US" sz="6000" b="1" u="sng" cap="small" dirty="0" smtClean="0"/>
            </a:br>
            <a:endParaRPr lang="en-US" sz="6000" b="1" u="sng" cap="small" dirty="0"/>
          </a:p>
        </p:txBody>
      </p:sp>
      <p:pic>
        <p:nvPicPr>
          <p:cNvPr id="6149" name="Picture 5" descr="I (heart) Hot Moms T-shi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447800"/>
            <a:ext cx="3962400"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133474" y="1547018"/>
            <a:ext cx="6410325" cy="4525963"/>
          </a:xfrm>
        </p:spPr>
        <p:txBody>
          <a:bodyPr/>
          <a:lstStyle/>
          <a:p>
            <a:pPr marL="0" indent="0" algn="ctr">
              <a:buNone/>
            </a:pPr>
            <a:r>
              <a:rPr lang="en-US" dirty="0" smtClean="0"/>
              <a:t> </a:t>
            </a:r>
            <a:endParaRPr lang="en-US" dirty="0"/>
          </a:p>
        </p:txBody>
      </p:sp>
    </p:spTree>
    <p:extLst>
      <p:ext uri="{BB962C8B-B14F-4D97-AF65-F5344CB8AC3E}">
        <p14:creationId xmlns:p14="http://schemas.microsoft.com/office/powerpoint/2010/main" val="3950871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u="sng" cap="small" dirty="0" smtClean="0"/>
              <a:t>Handling of Evidence</a:t>
            </a:r>
            <a:endParaRPr lang="en-US" sz="6000" u="sng" cap="small" dirty="0"/>
          </a:p>
        </p:txBody>
      </p:sp>
      <p:sp>
        <p:nvSpPr>
          <p:cNvPr id="3" name="Content Placeholder 2"/>
          <p:cNvSpPr>
            <a:spLocks noGrp="1"/>
          </p:cNvSpPr>
          <p:nvPr>
            <p:ph idx="1"/>
          </p:nvPr>
        </p:nvSpPr>
        <p:spPr/>
        <p:txBody>
          <a:bodyPr/>
          <a:lstStyle/>
          <a:p>
            <a:r>
              <a:rPr lang="en-US" dirty="0" smtClean="0"/>
              <a:t>What does an attorney tell a client when there may be evidence damaging to the case?</a:t>
            </a:r>
          </a:p>
          <a:p>
            <a:r>
              <a:rPr lang="en-US" dirty="0" smtClean="0"/>
              <a:t>Burn it? Ignore it?  Lie about it?</a:t>
            </a:r>
          </a:p>
          <a:p>
            <a:r>
              <a:rPr lang="en-US" dirty="0" smtClean="0"/>
              <a:t>Can an attorney tell you to “modify” it?</a:t>
            </a:r>
          </a:p>
          <a:p>
            <a:r>
              <a:rPr lang="en-US" dirty="0" smtClean="0"/>
              <a:t>Social media makes everything even more difficult….</a:t>
            </a:r>
            <a:endParaRPr lang="en-US" dirty="0"/>
          </a:p>
        </p:txBody>
      </p:sp>
    </p:spTree>
    <p:extLst>
      <p:ext uri="{BB962C8B-B14F-4D97-AF65-F5344CB8AC3E}">
        <p14:creationId xmlns:p14="http://schemas.microsoft.com/office/powerpoint/2010/main" val="508466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Allied Concrete Co. v. Lester</a:t>
            </a:r>
            <a:endParaRPr lang="en-US" i="1" dirty="0"/>
          </a:p>
        </p:txBody>
      </p:sp>
      <p:sp>
        <p:nvSpPr>
          <p:cNvPr id="3" name="Content Placeholder 2"/>
          <p:cNvSpPr>
            <a:spLocks noGrp="1"/>
          </p:cNvSpPr>
          <p:nvPr>
            <p:ph idx="1"/>
          </p:nvPr>
        </p:nvSpPr>
        <p:spPr/>
        <p:txBody>
          <a:bodyPr>
            <a:normAutofit fontScale="85000" lnSpcReduction="10000"/>
          </a:bodyPr>
          <a:lstStyle/>
          <a:p>
            <a:r>
              <a:rPr lang="en-US" dirty="0" smtClean="0"/>
              <a:t>Terrible trucking accident resulting in death of wife</a:t>
            </a:r>
          </a:p>
          <a:p>
            <a:r>
              <a:rPr lang="en-US" dirty="0" smtClean="0"/>
              <a:t>Attorney for husband directed to be destroyed evidence of his client’s social media (</a:t>
            </a:r>
            <a:r>
              <a:rPr lang="en-US" dirty="0" err="1" smtClean="0"/>
              <a:t>FaceBook</a:t>
            </a:r>
            <a:r>
              <a:rPr lang="en-US" dirty="0" smtClean="0"/>
              <a:t>) usage, including picture of client holding beer shortly after the death of his wife with a t-shirt saying “I </a:t>
            </a:r>
            <a:r>
              <a:rPr lang="en-US" dirty="0" smtClean="0">
                <a:latin typeface="Agency FB"/>
              </a:rPr>
              <a:t> </a:t>
            </a:r>
            <a:r>
              <a:rPr lang="en-US" dirty="0" smtClean="0">
                <a:latin typeface="High Tower Text"/>
              </a:rPr>
              <a:t>♡ </a:t>
            </a:r>
            <a:r>
              <a:rPr lang="en-US" dirty="0" smtClean="0"/>
              <a:t>Hot Moms.”  </a:t>
            </a:r>
          </a:p>
          <a:p>
            <a:r>
              <a:rPr lang="en-US" dirty="0" smtClean="0"/>
              <a:t>He asked his paralegal to convey this message to his client to “clean up” his </a:t>
            </a:r>
            <a:r>
              <a:rPr lang="en-US" dirty="0" err="1" smtClean="0"/>
              <a:t>FaceBook</a:t>
            </a:r>
            <a:r>
              <a:rPr lang="en-US" dirty="0" smtClean="0"/>
              <a:t> and </a:t>
            </a:r>
            <a:r>
              <a:rPr lang="en-US" dirty="0" err="1" smtClean="0"/>
              <a:t>MySpace</a:t>
            </a:r>
            <a:r>
              <a:rPr lang="en-US" dirty="0" smtClean="0"/>
              <a:t> pages because “[w]e don’t want any blow-ups of this stuff at trial.”  This happened </a:t>
            </a:r>
            <a:r>
              <a:rPr lang="en-US" dirty="0" err="1" smtClean="0"/>
              <a:t>onmore</a:t>
            </a:r>
            <a:r>
              <a:rPr lang="en-US" dirty="0" smtClean="0"/>
              <a:t> </a:t>
            </a:r>
            <a:r>
              <a:rPr lang="en-US" dirty="0" err="1" smtClean="0"/>
              <a:t>thanone</a:t>
            </a:r>
            <a:r>
              <a:rPr lang="en-US" dirty="0" smtClean="0"/>
              <a:t> occasion.</a:t>
            </a:r>
          </a:p>
          <a:p>
            <a:r>
              <a:rPr lang="en-US" dirty="0" smtClean="0"/>
              <a:t>Still, jury award was approximately $10,000,000</a:t>
            </a:r>
            <a:endParaRPr lang="en-US" dirty="0"/>
          </a:p>
        </p:txBody>
      </p:sp>
    </p:spTree>
    <p:extLst>
      <p:ext uri="{BB962C8B-B14F-4D97-AF65-F5344CB8AC3E}">
        <p14:creationId xmlns:p14="http://schemas.microsoft.com/office/powerpoint/2010/main" val="2671240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cap="small" dirty="0" smtClean="0"/>
              <a:t>Hypothetical: Investigating Witnesses</a:t>
            </a:r>
            <a:endParaRPr lang="en-US" b="1" u="sng" cap="small"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7176" name="Picture 8" descr="C:\Users\Liesel Geiger\AppData\Local\Microsoft\Windows\Temporary Internet Files\Content.IE5\6HR0DYV9\280px-City_of_Van_(view_from_Van_Kalesi)[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5898" y="3404889"/>
            <a:ext cx="72203" cy="48221"/>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Liesel Geiger\AppData\Local\Microsoft\Windows\Temporary Internet Files\Content.IE5\6HR0DYV9\280px-City_of_Van_(view_from_Van_Kalesi)[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5898" y="3404889"/>
            <a:ext cx="72203" cy="4822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Liesel Geiger\AppData\Local\Microsoft\Windows\Temporary Internet Files\Content.IE5\6HR0DYV9\280px-City_of_Van_(view_from_Van_Kalesi)[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5898" y="3404889"/>
            <a:ext cx="72203" cy="48221"/>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C:\Users\Liesel Geiger\AppData\Local\Microsoft\Windows\Temporary Internet Files\Content.IE5\XTUF9DY7\small-v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62200"/>
            <a:ext cx="6705600" cy="332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939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cap="small" dirty="0" smtClean="0"/>
              <a:t>Investigations of You</a:t>
            </a:r>
            <a:endParaRPr lang="en-US" b="1" u="sng" cap="small" dirty="0"/>
          </a:p>
        </p:txBody>
      </p:sp>
      <p:sp>
        <p:nvSpPr>
          <p:cNvPr id="3" name="Content Placeholder 2"/>
          <p:cNvSpPr>
            <a:spLocks noGrp="1"/>
          </p:cNvSpPr>
          <p:nvPr>
            <p:ph idx="1"/>
          </p:nvPr>
        </p:nvSpPr>
        <p:spPr/>
        <p:txBody>
          <a:bodyPr/>
          <a:lstStyle/>
          <a:p>
            <a:r>
              <a:rPr lang="en-US" dirty="0" smtClean="0"/>
              <a:t>Google (including Google Map)</a:t>
            </a:r>
          </a:p>
          <a:p>
            <a:r>
              <a:rPr lang="en-US" dirty="0" err="1" smtClean="0"/>
              <a:t>FaceBook</a:t>
            </a:r>
            <a:endParaRPr lang="en-US" dirty="0" smtClean="0"/>
          </a:p>
          <a:p>
            <a:r>
              <a:rPr lang="en-US" dirty="0" smtClean="0"/>
              <a:t>Instagram</a:t>
            </a:r>
          </a:p>
          <a:p>
            <a:r>
              <a:rPr lang="en-US" dirty="0" smtClean="0"/>
              <a:t>LinkedIn</a:t>
            </a:r>
          </a:p>
          <a:p>
            <a:r>
              <a:rPr lang="en-US" dirty="0" smtClean="0"/>
              <a:t>Westlaw</a:t>
            </a:r>
          </a:p>
          <a:p>
            <a:r>
              <a:rPr lang="en-US" dirty="0" smtClean="0"/>
              <a:t>Lexis</a:t>
            </a:r>
          </a:p>
          <a:p>
            <a:pPr marL="0" indent="0">
              <a:buNone/>
            </a:pPr>
            <a:endParaRPr lang="en-US" dirty="0"/>
          </a:p>
        </p:txBody>
      </p:sp>
    </p:spTree>
    <p:extLst>
      <p:ext uri="{BB962C8B-B14F-4D97-AF65-F5344CB8AC3E}">
        <p14:creationId xmlns:p14="http://schemas.microsoft.com/office/powerpoint/2010/main" val="185135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u="sng" dirty="0" smtClean="0"/>
              <a:t>Are You Protected?</a:t>
            </a:r>
            <a:endParaRPr lang="en-US" sz="6000" b="1" u="sng" dirty="0"/>
          </a:p>
        </p:txBody>
      </p:sp>
      <p:sp>
        <p:nvSpPr>
          <p:cNvPr id="3" name="Content Placeholder 2"/>
          <p:cNvSpPr>
            <a:spLocks noGrp="1"/>
          </p:cNvSpPr>
          <p:nvPr>
            <p:ph idx="1"/>
          </p:nvPr>
        </p:nvSpPr>
        <p:spPr/>
        <p:txBody>
          <a:bodyPr/>
          <a:lstStyle/>
          <a:p>
            <a:r>
              <a:rPr lang="en-US" dirty="0" smtClean="0"/>
              <a:t>Can an attorney </a:t>
            </a:r>
            <a:r>
              <a:rPr lang="en-US" dirty="0"/>
              <a:t>ethically </a:t>
            </a:r>
            <a:r>
              <a:rPr lang="en-US" dirty="0" smtClean="0"/>
              <a:t>follow you on social media?</a:t>
            </a:r>
          </a:p>
          <a:p>
            <a:r>
              <a:rPr lang="en-US" dirty="0" smtClean="0"/>
              <a:t>Can an attorney </a:t>
            </a:r>
            <a:r>
              <a:rPr lang="en-US" dirty="0"/>
              <a:t>ethically </a:t>
            </a:r>
            <a:r>
              <a:rPr lang="en-US" dirty="0" smtClean="0"/>
              <a:t>become your “friend” on </a:t>
            </a:r>
            <a:r>
              <a:rPr lang="en-US" dirty="0" err="1" smtClean="0"/>
              <a:t>FaceBook</a:t>
            </a:r>
            <a:r>
              <a:rPr lang="en-US" dirty="0" smtClean="0"/>
              <a:t>?</a:t>
            </a:r>
          </a:p>
          <a:p>
            <a:r>
              <a:rPr lang="en-US" dirty="0" smtClean="0"/>
              <a:t>Can an attorney use an assistant to </a:t>
            </a:r>
            <a:r>
              <a:rPr lang="en-US" dirty="0"/>
              <a:t>ethically </a:t>
            </a:r>
            <a:r>
              <a:rPr lang="en-US" dirty="0" smtClean="0"/>
              <a:t>follow you on </a:t>
            </a:r>
            <a:r>
              <a:rPr lang="en-US" dirty="0" err="1" smtClean="0"/>
              <a:t>FaceBook</a:t>
            </a:r>
            <a:r>
              <a:rPr lang="en-US" dirty="0" smtClean="0"/>
              <a:t>?</a:t>
            </a:r>
          </a:p>
          <a:p>
            <a:r>
              <a:rPr lang="en-US" dirty="0" smtClean="0"/>
              <a:t>Can an attorney ethically look though your trash at the curb?</a:t>
            </a:r>
          </a:p>
        </p:txBody>
      </p:sp>
    </p:spTree>
    <p:extLst>
      <p:ext uri="{BB962C8B-B14F-4D97-AF65-F5344CB8AC3E}">
        <p14:creationId xmlns:p14="http://schemas.microsoft.com/office/powerpoint/2010/main" val="1072695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u="sng" cap="small" dirty="0" smtClean="0"/>
              <a:t>Study: Lawyers &amp; Advertising</a:t>
            </a:r>
            <a:endParaRPr lang="en-US" sz="5400" b="1" u="sng" cap="small"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3079" name="Picture 7" descr="C:\Users\jhg\AppData\Local\Microsoft\Windows\Temporary Internet Files\Content.IE5\LT59KE2E\Tag-Cloud-API-Advertisi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73" y="2057400"/>
            <a:ext cx="8010525"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208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Where it all started….</a:t>
            </a:r>
            <a:endParaRPr lang="en-US" b="1" dirty="0"/>
          </a:p>
        </p:txBody>
      </p:sp>
      <p:pic>
        <p:nvPicPr>
          <p:cNvPr id="4098" name="Picture 2" descr="C:\Users\jhg\AppData\Local\Microsoft\Windows\Temporary Internet Files\Content.IE5\F2H06SUD\264580506_3407c8fdc6[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2000" y="1958181"/>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09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Ad in the </a:t>
            </a:r>
            <a:r>
              <a:rPr lang="en-US" b="1" u="sng" cap="small" dirty="0" smtClean="0"/>
              <a:t>Arizona Republic </a:t>
            </a:r>
            <a:r>
              <a:rPr lang="en-US" b="1" u="sng" dirty="0" smtClean="0"/>
              <a:t>(1976)</a:t>
            </a:r>
            <a:endParaRPr lang="en-US" b="1" u="sng" dirty="0"/>
          </a:p>
        </p:txBody>
      </p:sp>
      <p:pic>
        <p:nvPicPr>
          <p:cNvPr id="4" name="Content Placeholder 3" descr="http://clarkcunningham.org/PR/Images/BatesAd.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4343400" cy="5257800"/>
          </a:xfrm>
          <a:prstGeom prst="rect">
            <a:avLst/>
          </a:prstGeom>
          <a:noFill/>
          <a:ln>
            <a:noFill/>
          </a:ln>
        </p:spPr>
      </p:pic>
    </p:spTree>
    <p:extLst>
      <p:ext uri="{BB962C8B-B14F-4D97-AF65-F5344CB8AC3E}">
        <p14:creationId xmlns:p14="http://schemas.microsoft.com/office/powerpoint/2010/main" val="1742479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hlinkClick r:id="rId2"/>
              </a:rPr>
              <a:t>Social Media Advertising</a:t>
            </a:r>
            <a:endParaRPr lang="en-US" b="1" dirty="0"/>
          </a:p>
        </p:txBody>
      </p:sp>
      <p:sp>
        <p:nvSpPr>
          <p:cNvPr id="4" name="Content Placeholder 3"/>
          <p:cNvSpPr>
            <a:spLocks noGrp="1"/>
          </p:cNvSpPr>
          <p:nvPr>
            <p:ph idx="1"/>
          </p:nvPr>
        </p:nvSpPr>
        <p:spPr/>
        <p:txBody>
          <a:bodyPr/>
          <a:lstStyle/>
          <a:p>
            <a:r>
              <a:rPr lang="en-US" dirty="0" smtClean="0"/>
              <a:t>Deception</a:t>
            </a:r>
          </a:p>
          <a:p>
            <a:r>
              <a:rPr lang="en-US" dirty="0" smtClean="0"/>
              <a:t>Lies</a:t>
            </a:r>
          </a:p>
          <a:p>
            <a:r>
              <a:rPr lang="en-US" dirty="0" smtClean="0"/>
              <a:t>Misrepresentations</a:t>
            </a:r>
          </a:p>
          <a:p>
            <a:r>
              <a:rPr lang="en-US" dirty="0" smtClean="0"/>
              <a:t>Got it?</a:t>
            </a:r>
            <a:endParaRPr lang="en-US" dirty="0"/>
          </a:p>
        </p:txBody>
      </p:sp>
    </p:spTree>
    <p:extLst>
      <p:ext uri="{BB962C8B-B14F-4D97-AF65-F5344CB8AC3E}">
        <p14:creationId xmlns:p14="http://schemas.microsoft.com/office/powerpoint/2010/main" val="4144025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 </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US" sz="4000" dirty="0"/>
              <a:t>"The average person will spend 5 years of his or her life on social media – more time than they will spend eating, socializing, and grooming. As people continue to spend more time on social media, that number will only </a:t>
            </a:r>
            <a:r>
              <a:rPr lang="en-US" sz="4000" dirty="0" smtClean="0"/>
              <a:t>increase.”</a:t>
            </a:r>
            <a:endParaRPr lang="en-US" sz="4000" dirty="0"/>
          </a:p>
        </p:txBody>
      </p:sp>
    </p:spTree>
    <p:extLst>
      <p:ext uri="{BB962C8B-B14F-4D97-AF65-F5344CB8AC3E}">
        <p14:creationId xmlns:p14="http://schemas.microsoft.com/office/powerpoint/2010/main" val="3406726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cap="small" dirty="0" smtClean="0"/>
              <a:t>Intersection of </a:t>
            </a:r>
            <a:br>
              <a:rPr lang="en-US" sz="5400" b="1" cap="small" dirty="0" smtClean="0"/>
            </a:br>
            <a:r>
              <a:rPr lang="en-US" sz="5400" b="1" u="sng" cap="small" dirty="0" smtClean="0"/>
              <a:t>Free Speech and Legal Ethics</a:t>
            </a:r>
            <a:endParaRPr lang="en-US" sz="5400" b="1" u="sng" cap="small" dirty="0"/>
          </a:p>
        </p:txBody>
      </p:sp>
      <p:pic>
        <p:nvPicPr>
          <p:cNvPr id="11266" name="Picture 2" descr="C:\Users\jhg\AppData\Local\Microsoft\Windows\Temporary Internet Files\Content.IE5\RY4PF5F2\MP90038264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5585" y="1828800"/>
            <a:ext cx="3232830" cy="429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660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Hunter v. Virginia State Bar</a:t>
            </a:r>
            <a:endParaRPr lang="en-US" i="1" dirty="0"/>
          </a:p>
        </p:txBody>
      </p:sp>
      <p:sp>
        <p:nvSpPr>
          <p:cNvPr id="3" name="Content Placeholder 2"/>
          <p:cNvSpPr>
            <a:spLocks noGrp="1"/>
          </p:cNvSpPr>
          <p:nvPr>
            <p:ph idx="1"/>
          </p:nvPr>
        </p:nvSpPr>
        <p:spPr/>
        <p:txBody>
          <a:bodyPr/>
          <a:lstStyle/>
          <a:p>
            <a:r>
              <a:rPr lang="en-US" dirty="0" smtClean="0"/>
              <a:t>Lawyer represents defendants in criminal cases.</a:t>
            </a:r>
          </a:p>
          <a:p>
            <a:r>
              <a:rPr lang="en-US" dirty="0" smtClean="0"/>
              <a:t>Lawyer blogs about criminal justice issues</a:t>
            </a:r>
          </a:p>
          <a:p>
            <a:r>
              <a:rPr lang="en-US" dirty="0" smtClean="0"/>
              <a:t>He also blogs about cases he has handled, including discussing what occurred in court.</a:t>
            </a:r>
          </a:p>
          <a:p>
            <a:r>
              <a:rPr lang="en-US" dirty="0" smtClean="0"/>
              <a:t>Free speech or violation of confidentiality and advertising rules?</a:t>
            </a:r>
          </a:p>
        </p:txBody>
      </p:sp>
    </p:spTree>
    <p:extLst>
      <p:ext uri="{BB962C8B-B14F-4D97-AF65-F5344CB8AC3E}">
        <p14:creationId xmlns:p14="http://schemas.microsoft.com/office/powerpoint/2010/main" val="183391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Hunter v. Virginia State </a:t>
            </a:r>
            <a:r>
              <a:rPr lang="en-US" b="1" i="1" dirty="0" smtClean="0"/>
              <a:t>Bar</a:t>
            </a:r>
            <a:r>
              <a:rPr lang="en-US" b="1" dirty="0" smtClean="0"/>
              <a:t>. </a:t>
            </a:r>
            <a:r>
              <a:rPr lang="en-US" b="1" dirty="0"/>
              <a:t>285 Va. </a:t>
            </a:r>
            <a:r>
              <a:rPr lang="en-US" b="1" u="sng" dirty="0"/>
              <a:t>485, 504, 744 S.E.2d  611, 620 (2013</a:t>
            </a:r>
            <a:r>
              <a:rPr lang="en-US" b="1" u="sng" dirty="0" smtClean="0"/>
              <a:t>)</a:t>
            </a:r>
            <a:endParaRPr lang="en-US" b="1" u="sng"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VSB </a:t>
            </a:r>
            <a:r>
              <a:rPr lang="en-US" dirty="0" smtClean="0"/>
              <a:t>argues </a:t>
            </a:r>
            <a:r>
              <a:rPr lang="en-US" dirty="0"/>
              <a:t>that it can prohibit an attorney from repeating truthful information made in a public judicial proceeding even though others can disseminate this information because an attorney repeating it could inhibit clients from freely communicating with their attorneys or because it would undermine public confidence in the legal profession. Such concerns, however, </a:t>
            </a:r>
            <a:r>
              <a:rPr lang="en-US" dirty="0" smtClean="0"/>
              <a:t>are </a:t>
            </a:r>
            <a:r>
              <a:rPr lang="en-US" dirty="0"/>
              <a:t>unsupported by the evidence. To the extent that the information is aired in a public forum, privacy considerations must yield to First Amendment protections. In that respect, a lawyer is no more prohibited than any other citizen from reporting what transpired in the courtroom. Thus, the circuit court did not err in concluding that the VSB's interpretation of Rule 1.6 violated the First Amendment</a:t>
            </a:r>
            <a:r>
              <a:rPr lang="en-US" dirty="0" smtClean="0"/>
              <a:t>.</a:t>
            </a:r>
            <a:endParaRPr lang="en-US" dirty="0"/>
          </a:p>
        </p:txBody>
      </p:sp>
    </p:spTree>
    <p:extLst>
      <p:ext uri="{BB962C8B-B14F-4D97-AF65-F5344CB8AC3E}">
        <p14:creationId xmlns:p14="http://schemas.microsoft.com/office/powerpoint/2010/main" val="3519931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cap="small" dirty="0" smtClean="0"/>
              <a:t>Practical Reality</a:t>
            </a:r>
            <a:endParaRPr lang="en-US" sz="6000" b="1" u="sng" cap="small" dirty="0"/>
          </a:p>
        </p:txBody>
      </p:sp>
      <p:sp>
        <p:nvSpPr>
          <p:cNvPr id="3" name="Content Placeholder 2"/>
          <p:cNvSpPr>
            <a:spLocks noGrp="1"/>
          </p:cNvSpPr>
          <p:nvPr>
            <p:ph idx="1"/>
          </p:nvPr>
        </p:nvSpPr>
        <p:spPr/>
        <p:txBody>
          <a:bodyPr>
            <a:normAutofit lnSpcReduction="10000"/>
          </a:bodyPr>
          <a:lstStyle/>
          <a:p>
            <a:pPr marL="0" indent="0" algn="just">
              <a:buNone/>
            </a:pPr>
            <a:r>
              <a:rPr lang="en-US" sz="4400" dirty="0" smtClean="0"/>
              <a:t>Former </a:t>
            </a:r>
            <a:r>
              <a:rPr lang="en-US" sz="4400" dirty="0"/>
              <a:t>clients contacted by the Virginia State Bar </a:t>
            </a:r>
            <a:r>
              <a:rPr lang="en-US" sz="4400" dirty="0" smtClean="0"/>
              <a:t>were not pleased </a:t>
            </a:r>
            <a:r>
              <a:rPr lang="en-US" sz="4400" dirty="0"/>
              <a:t>over the publication of their matters by their former attorney. </a:t>
            </a:r>
            <a:r>
              <a:rPr lang="en-US" sz="4400" dirty="0" smtClean="0"/>
              <a:t>The Supreme Court’s position is </a:t>
            </a:r>
            <a:r>
              <a:rPr lang="en-US" sz="4400" dirty="0"/>
              <a:t>contrary to </a:t>
            </a:r>
            <a:r>
              <a:rPr lang="en-US" sz="4400" dirty="0" smtClean="0"/>
              <a:t>the opinions of most legal experts.</a:t>
            </a:r>
          </a:p>
          <a:p>
            <a:pPr marL="0" indent="0" algn="just">
              <a:buNone/>
            </a:pPr>
            <a:endParaRPr lang="en-US" dirty="0"/>
          </a:p>
        </p:txBody>
      </p:sp>
    </p:spTree>
    <p:extLst>
      <p:ext uri="{BB962C8B-B14F-4D97-AF65-F5344CB8AC3E}">
        <p14:creationId xmlns:p14="http://schemas.microsoft.com/office/powerpoint/2010/main" val="36279886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cap="small" dirty="0" smtClean="0"/>
              <a:t>Questions?</a:t>
            </a:r>
            <a:endParaRPr lang="en-US" sz="6000" b="1" u="sng" cap="small" dirty="0"/>
          </a:p>
        </p:txBody>
      </p:sp>
      <p:sp>
        <p:nvSpPr>
          <p:cNvPr id="3" name="Content Placeholder 2"/>
          <p:cNvSpPr>
            <a:spLocks noGrp="1"/>
          </p:cNvSpPr>
          <p:nvPr>
            <p:ph idx="1"/>
          </p:nvPr>
        </p:nvSpPr>
        <p:spPr/>
        <p:txBody>
          <a:bodyPr/>
          <a:lstStyle/>
          <a:p>
            <a:pPr marL="0" indent="0" algn="ctr">
              <a:buNone/>
            </a:pPr>
            <a:r>
              <a:rPr lang="en-US" dirty="0" smtClean="0"/>
              <a:t> </a:t>
            </a:r>
            <a:endParaRPr lang="en-US" dirty="0"/>
          </a:p>
        </p:txBody>
      </p:sp>
      <p:pic>
        <p:nvPicPr>
          <p:cNvPr id="8199" name="Picture 7" descr="C:\Users\Liesel Geiger\AppData\Local\Microsoft\Windows\Temporary Internet Files\Content.IE5\XTUF9DY7\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2209800"/>
            <a:ext cx="56642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471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Online Reputation</a:t>
            </a:r>
            <a:endParaRPr lang="en-US" b="1" u="sng" dirty="0"/>
          </a:p>
        </p:txBody>
      </p:sp>
      <p:sp>
        <p:nvSpPr>
          <p:cNvPr id="3" name="Content Placeholder 2"/>
          <p:cNvSpPr>
            <a:spLocks noGrp="1"/>
          </p:cNvSpPr>
          <p:nvPr>
            <p:ph idx="1"/>
          </p:nvPr>
        </p:nvSpPr>
        <p:spPr/>
        <p:txBody>
          <a:bodyPr/>
          <a:lstStyle/>
          <a:p>
            <a:r>
              <a:rPr lang="en-US" b="1" dirty="0"/>
              <a:t>83%: online reviews influence their perception of a business</a:t>
            </a:r>
          </a:p>
          <a:p>
            <a:r>
              <a:rPr lang="en-US" b="1" dirty="0"/>
              <a:t>50%: would use a  local business with a positive online reputation</a:t>
            </a:r>
          </a:p>
          <a:p>
            <a:r>
              <a:rPr lang="en-US" b="1" dirty="0"/>
              <a:t>35%: have vented online—26% to express dissatisfaction; 23% to share companies they like</a:t>
            </a:r>
          </a:p>
          <a:p>
            <a:pPr marL="0" indent="0">
              <a:buNone/>
            </a:pPr>
            <a:r>
              <a:rPr lang="en-US" dirty="0"/>
              <a:t>Kristin Warner, </a:t>
            </a:r>
            <a:r>
              <a:rPr lang="en-US" dirty="0" err="1"/>
              <a:t>FirePath</a:t>
            </a:r>
            <a:r>
              <a:rPr lang="en-US" dirty="0"/>
              <a:t> Communications</a:t>
            </a:r>
          </a:p>
          <a:p>
            <a:endParaRPr lang="en-US" dirty="0"/>
          </a:p>
        </p:txBody>
      </p:sp>
    </p:spTree>
    <p:extLst>
      <p:ext uri="{BB962C8B-B14F-4D97-AF65-F5344CB8AC3E}">
        <p14:creationId xmlns:p14="http://schemas.microsoft.com/office/powerpoint/2010/main" val="223900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just">
              <a:buNone/>
            </a:pPr>
            <a:r>
              <a:rPr lang="en-US" sz="6000" b="1" dirty="0"/>
              <a:t>And 73% believe what they read online is true and accurate!!!</a:t>
            </a:r>
          </a:p>
          <a:p>
            <a:pPr marL="0" indent="0">
              <a:buNone/>
            </a:pPr>
            <a:endParaRPr lang="en-US" dirty="0"/>
          </a:p>
        </p:txBody>
      </p:sp>
    </p:spTree>
    <p:extLst>
      <p:ext uri="{BB962C8B-B14F-4D97-AF65-F5344CB8AC3E}">
        <p14:creationId xmlns:p14="http://schemas.microsoft.com/office/powerpoint/2010/main" val="251425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small" dirty="0" smtClean="0"/>
              <a:t>Legal Ethics and Social media:  </a:t>
            </a:r>
            <a:r>
              <a:rPr lang="en-US" b="1" cap="small" dirty="0" smtClean="0"/>
              <a:t/>
            </a:r>
            <a:br>
              <a:rPr lang="en-US" b="1" cap="small" dirty="0" smtClean="0"/>
            </a:br>
            <a:r>
              <a:rPr lang="en-US" b="1" u="sng" cap="small" dirty="0" smtClean="0"/>
              <a:t>Cautionary Tales</a:t>
            </a:r>
            <a:endParaRPr lang="en-US" b="1" u="sng" cap="small" dirty="0"/>
          </a:p>
        </p:txBody>
      </p:sp>
      <p:pic>
        <p:nvPicPr>
          <p:cNvPr id="5122" name="Picture 2" descr="C:\Users\jhg\AppData\Local\Microsoft\Windows\Temporary Internet Files\Content.IE5\HKST8QXW\MC900445014[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4475" y="1600200"/>
            <a:ext cx="349504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248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Number 1: “False and Deceptive” Advertising</a:t>
            </a:r>
            <a:endParaRPr lang="en-US" u="sng" dirty="0"/>
          </a:p>
        </p:txBody>
      </p:sp>
      <p:sp>
        <p:nvSpPr>
          <p:cNvPr id="6" name="Text Placeholder 5"/>
          <p:cNvSpPr>
            <a:spLocks noGrp="1"/>
          </p:cNvSpPr>
          <p:nvPr>
            <p:ph type="body" sz="half" idx="2"/>
          </p:nvPr>
        </p:nvSpPr>
        <p:spPr/>
        <p:txBody>
          <a:bodyPr/>
          <a:lstStyle/>
          <a:p>
            <a:r>
              <a:rPr lang="en-US" dirty="0" smtClean="0"/>
              <a:t>The photo-shopped photos show the attorney hobnobbing with President Obama, Vice-President Biden, George Clooney, Donald Trump, Woody Allen and Alec Baldwin, among others.  </a:t>
            </a:r>
            <a:endParaRPr lang="en-US" dirty="0"/>
          </a:p>
        </p:txBody>
      </p:sp>
      <p:pic>
        <p:nvPicPr>
          <p:cNvPr id="1026" name="Picture 2" descr="lawye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788" r="878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654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Yelp Review</a:t>
            </a:r>
            <a:endParaRPr lang="en-US" b="1" u="sng" dirty="0"/>
          </a:p>
        </p:txBody>
      </p:sp>
      <p:pic>
        <p:nvPicPr>
          <p:cNvPr id="205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2000" y="1295400"/>
            <a:ext cx="7772399" cy="483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5925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3008313" cy="1936750"/>
          </a:xfrm>
        </p:spPr>
        <p:txBody>
          <a:bodyPr>
            <a:noAutofit/>
          </a:bodyPr>
          <a:lstStyle/>
          <a:p>
            <a:r>
              <a:rPr lang="en-US" sz="4000" u="sng" dirty="0" smtClean="0"/>
              <a:t>Number 2: Craigslist:  Adult Gigs</a:t>
            </a:r>
            <a:endParaRPr lang="en-US" sz="4000" u="sng" dirty="0"/>
          </a:p>
        </p:txBody>
      </p:sp>
      <p:sp>
        <p:nvSpPr>
          <p:cNvPr id="5" name="Text Placeholder 4"/>
          <p:cNvSpPr>
            <a:spLocks noGrp="1"/>
          </p:cNvSpPr>
          <p:nvPr>
            <p:ph type="body" sz="half" idx="2"/>
          </p:nvPr>
        </p:nvSpPr>
        <p:spPr>
          <a:xfrm>
            <a:off x="533400" y="1371600"/>
            <a:ext cx="3008313" cy="4691063"/>
          </a:xfrm>
        </p:spPr>
        <p:txBody>
          <a:bodyPr/>
          <a:lstStyle/>
          <a:p>
            <a:r>
              <a:rPr lang="en-US" dirty="0" smtClean="0"/>
              <a:t> </a:t>
            </a:r>
            <a:endParaRPr lang="en-US" dirty="0"/>
          </a:p>
        </p:txBody>
      </p:sp>
      <p:pic>
        <p:nvPicPr>
          <p:cNvPr id="1026" name="Picture 2" descr="C:\Users\jhg\AppData\Local\Microsoft\Windows\Temporary Internet Files\Content.IE5\RY4PF5F2\MC900054709[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95267" y="1379950"/>
            <a:ext cx="3671316" cy="363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74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1622</TotalTime>
  <Words>1361</Words>
  <Application>Microsoft Office PowerPoint</Application>
  <PresentationFormat>On-screen Show (4:3)</PresentationFormat>
  <Paragraphs>111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Emerging Issues in Ethics for Lawyers and Social Media</vt:lpstr>
      <vt:lpstr>(Dated) Mobile Phone Usage</vt:lpstr>
      <vt:lpstr> </vt:lpstr>
      <vt:lpstr>Online Reputation</vt:lpstr>
      <vt:lpstr> </vt:lpstr>
      <vt:lpstr>Legal Ethics and Social media:   Cautionary Tales</vt:lpstr>
      <vt:lpstr>Number 1: “False and Deceptive” Advertising</vt:lpstr>
      <vt:lpstr>Yelp Review</vt:lpstr>
      <vt:lpstr>Number 2: Craigslist:  Adult Gigs</vt:lpstr>
      <vt:lpstr>“Adult Gigs”</vt:lpstr>
      <vt:lpstr>And After Debbi Responds . . . .</vt:lpstr>
      <vt:lpstr>It Gets Better . . . .</vt:lpstr>
      <vt:lpstr>Number 3:  New Law Grad Tweets  Her Way to a Reprimand</vt:lpstr>
      <vt:lpstr>Research attorney to a judge on the Kansas Court of Appeals sent tweets through her personal account on her office computer while watching an attorney disciplinary matter:</vt:lpstr>
      <vt:lpstr>Still further….</vt:lpstr>
      <vt:lpstr>Social Media Meets Ethics</vt:lpstr>
      <vt:lpstr>Question</vt:lpstr>
      <vt:lpstr>Hypothetical</vt:lpstr>
      <vt:lpstr>Troubles</vt:lpstr>
      <vt:lpstr>Hypo: Advising Clients </vt:lpstr>
      <vt:lpstr>Handling of Evidence</vt:lpstr>
      <vt:lpstr>Allied Concrete Co. v. Lester</vt:lpstr>
      <vt:lpstr>Hypothetical: Investigating Witnesses</vt:lpstr>
      <vt:lpstr>Investigations of You</vt:lpstr>
      <vt:lpstr>Are You Protected?</vt:lpstr>
      <vt:lpstr>Study: Lawyers &amp; Advertising</vt:lpstr>
      <vt:lpstr>Where it all started….</vt:lpstr>
      <vt:lpstr>Ad in the Arizona Republic (1976)</vt:lpstr>
      <vt:lpstr>Social Media Advertising</vt:lpstr>
      <vt:lpstr>Intersection of  Free Speech and Legal Ethics</vt:lpstr>
      <vt:lpstr>Hunter v. Virginia State Bar</vt:lpstr>
      <vt:lpstr>Hunter v. Virginia State Bar. 285 Va. 485, 504, 744 S.E.2d  611, 620 (2013)</vt:lpstr>
      <vt:lpstr>Practical Reality</vt:lpstr>
      <vt:lpstr>Questions?</vt:lpstr>
    </vt:vector>
  </TitlesOfParts>
  <Company>Sands Anderson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 ___: “False and Deceptive” Advertising</dc:title>
  <dc:creator>Geiger, Jeffrey Hamilton</dc:creator>
  <cp:lastModifiedBy>Jeff Geiger</cp:lastModifiedBy>
  <cp:revision>82</cp:revision>
  <cp:lastPrinted>2019-02-28T21:17:06Z</cp:lastPrinted>
  <dcterms:created xsi:type="dcterms:W3CDTF">2014-09-19T13:05:23Z</dcterms:created>
  <dcterms:modified xsi:type="dcterms:W3CDTF">2019-02-28T21:19:42Z</dcterms:modified>
</cp:coreProperties>
</file>