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p:sldMasterIdLst>
    <p:sldMasterId id="2147483648" r:id="rId1"/>
  </p:sldMasterIdLst>
  <p:notesMasterIdLst>
    <p:notesMasterId r:id="rId37"/>
  </p:notesMasterIdLst>
  <p:sldIdLst>
    <p:sldId id="256" r:id="rId2"/>
    <p:sldId id="257" r:id="rId3"/>
    <p:sldId id="258" r:id="rId4"/>
    <p:sldId id="281" r:id="rId5"/>
    <p:sldId id="260" r:id="rId6"/>
    <p:sldId id="282" r:id="rId7"/>
    <p:sldId id="261" r:id="rId8"/>
    <p:sldId id="283" r:id="rId9"/>
    <p:sldId id="284" r:id="rId10"/>
    <p:sldId id="288" r:id="rId11"/>
    <p:sldId id="289" r:id="rId12"/>
    <p:sldId id="290" r:id="rId13"/>
    <p:sldId id="302" r:id="rId14"/>
    <p:sldId id="291" r:id="rId15"/>
    <p:sldId id="292" r:id="rId16"/>
    <p:sldId id="267" r:id="rId17"/>
    <p:sldId id="279" r:id="rId18"/>
    <p:sldId id="295" r:id="rId19"/>
    <p:sldId id="296" r:id="rId20"/>
    <p:sldId id="297" r:id="rId21"/>
    <p:sldId id="298" r:id="rId22"/>
    <p:sldId id="300" r:id="rId23"/>
    <p:sldId id="301" r:id="rId24"/>
    <p:sldId id="294" r:id="rId25"/>
    <p:sldId id="269" r:id="rId26"/>
    <p:sldId id="271" r:id="rId27"/>
    <p:sldId id="272" r:id="rId28"/>
    <p:sldId id="273" r:id="rId29"/>
    <p:sldId id="274" r:id="rId30"/>
    <p:sldId id="275" r:id="rId31"/>
    <p:sldId id="276" r:id="rId32"/>
    <p:sldId id="277" r:id="rId33"/>
    <p:sldId id="293" r:id="rId34"/>
    <p:sldId id="280" r:id="rId35"/>
    <p:sldId id="278" r:id="rId3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67" autoAdjust="0"/>
    <p:restoredTop sz="89224" autoAdjust="0"/>
  </p:normalViewPr>
  <p:slideViewPr>
    <p:cSldViewPr snapToGrid="0">
      <p:cViewPr varScale="1">
        <p:scale>
          <a:sx n="88" d="100"/>
          <a:sy n="88" d="100"/>
        </p:scale>
        <p:origin x="124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B02D02-1565-0943-915C-2E7DFC2957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3B7A5D8C-2DD1-404F-A5FB-0C28D467B42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C9A1669F-9230-AA4A-8809-686280570FB6}" type="datetimeFigureOut">
              <a:rPr lang="en-US"/>
              <a:pPr>
                <a:defRPr/>
              </a:pPr>
              <a:t>3/6/19</a:t>
            </a:fld>
            <a:endParaRPr lang="en-US" dirty="0"/>
          </a:p>
        </p:txBody>
      </p:sp>
      <p:sp>
        <p:nvSpPr>
          <p:cNvPr id="4" name="Slide Image Placeholder 3">
            <a:extLst>
              <a:ext uri="{FF2B5EF4-FFF2-40B4-BE49-F238E27FC236}">
                <a16:creationId xmlns:a16="http://schemas.microsoft.com/office/drawing/2014/main" id="{563FCB7F-1B52-E148-A6B6-035807B51F2B}"/>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53F1C490-869F-1C4D-B610-5BC63308BAA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F586B9F-2B09-9E4B-9D47-E2A7331FEE2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F0464D32-C74B-3147-A844-FE716755A849}"/>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760E6029-7565-3C46-8543-3C90268E5D1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cribd.com/document/341431754/Home-Depo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a:extLst>
              <a:ext uri="{FF2B5EF4-FFF2-40B4-BE49-F238E27FC236}">
                <a16:creationId xmlns:a16="http://schemas.microsoft.com/office/drawing/2014/main" id="{310B84E5-36F1-1947-95A2-111ED3826C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0" name="Notes Placeholder 2">
            <a:extLst>
              <a:ext uri="{FF2B5EF4-FFF2-40B4-BE49-F238E27FC236}">
                <a16:creationId xmlns:a16="http://schemas.microsoft.com/office/drawing/2014/main" id="{1E9B275A-050D-3546-ACB0-8A255EF3A1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Noteworthy that there are multiple things happening. </a:t>
            </a:r>
          </a:p>
        </p:txBody>
      </p:sp>
      <p:sp>
        <p:nvSpPr>
          <p:cNvPr id="7171" name="Slide Number Placeholder 3">
            <a:extLst>
              <a:ext uri="{FF2B5EF4-FFF2-40B4-BE49-F238E27FC236}">
                <a16:creationId xmlns:a16="http://schemas.microsoft.com/office/drawing/2014/main" id="{5904A54D-1F47-9042-9CB0-E494573F10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65537DE-9474-A544-BB42-17046CBB11CE}" type="slidenum">
              <a:rPr lang="en-US" altLang="en-US" sz="1200" smtClean="0"/>
              <a:pPr/>
              <a:t>4</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29750406-FC4F-7D44-8399-F30722489C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540A891-B892-5E43-8828-8A86AC6FB31A}"/>
              </a:ext>
            </a:extLst>
          </p:cNvPr>
          <p:cNvSpPr>
            <a:spLocks noGrp="1"/>
          </p:cNvSpPr>
          <p:nvPr>
            <p:ph type="body" idx="1"/>
          </p:nvPr>
        </p:nvSpPr>
        <p:spPr/>
        <p:txBody>
          <a:bodyPr/>
          <a:lstStyle/>
          <a:p>
            <a:pPr eaLnBrk="1" fontAlgn="auto" hangingPunct="1">
              <a:spcBef>
                <a:spcPts val="0"/>
              </a:spcBef>
              <a:spcAft>
                <a:spcPts val="0"/>
              </a:spcAft>
              <a:buFont typeface="Arial" panose="020B0604020202020204" pitchFamily="34" charset="0"/>
              <a:buNone/>
              <a:defRPr/>
            </a:pPr>
            <a:endParaRPr lang="en-US" altLang="en-US" dirty="0"/>
          </a:p>
          <a:p>
            <a:pPr eaLnBrk="1" fontAlgn="auto" hangingPunct="1">
              <a:spcBef>
                <a:spcPts val="0"/>
              </a:spcBef>
              <a:spcAft>
                <a:spcPts val="0"/>
              </a:spcAft>
              <a:buFont typeface="Arial" panose="020B0604020202020204" pitchFamily="34" charset="0"/>
              <a:buNone/>
              <a:defRPr/>
            </a:pPr>
            <a:r>
              <a:rPr lang="en-US" altLang="en-US" dirty="0"/>
              <a:t>SHIFT IN LIABILITY – companies have to take this seriously</a:t>
            </a:r>
          </a:p>
          <a:p>
            <a:pPr eaLnBrk="1" fontAlgn="auto" hangingPunct="1">
              <a:spcBef>
                <a:spcPts val="0"/>
              </a:spcBef>
              <a:spcAft>
                <a:spcPts val="0"/>
              </a:spcAft>
              <a:buFont typeface="Arial" panose="020B0604020202020204" pitchFamily="34" charset="0"/>
              <a:buNone/>
              <a:defRPr/>
            </a:pPr>
            <a:endParaRPr lang="en-US" altLang="en-US" dirty="0"/>
          </a:p>
          <a:p>
            <a:pPr eaLnBrk="1" fontAlgn="auto" hangingPunct="1">
              <a:spcBef>
                <a:spcPts val="0"/>
              </a:spcBef>
              <a:spcAft>
                <a:spcPts val="0"/>
              </a:spcAft>
              <a:buFont typeface="Arial" panose="020B0604020202020204" pitchFamily="34" charset="0"/>
              <a:buNone/>
              <a:defRPr/>
            </a:pPr>
            <a:r>
              <a:rPr lang="en-US" altLang="en-US" dirty="0"/>
              <a:t>“Whether it’s patient records, billing information or cardholder data, the ultimate responsibility rests with the originating organization, despite our best (and well-intentioned) efforts to transfer some of that burden to third-party service providers and other partners in our business ecosystems. The regulatory bodies are taking notice as well, such as governmental or industry organizations like the PCI Standards Council. </a:t>
            </a:r>
            <a:r>
              <a:rPr lang="en-US" altLang="en-US" b="1" u="sng" dirty="0"/>
              <a:t>All are issuing guidance and making strong statements to the press about the need to protect data across the vendor and partner ecosystem.</a:t>
            </a:r>
            <a:r>
              <a:rPr lang="en-US" altLang="en-US" b="1" dirty="0"/>
              <a:t>”</a:t>
            </a:r>
            <a:r>
              <a:rPr lang="en-US" altLang="en-US" dirty="0"/>
              <a:t> </a:t>
            </a:r>
          </a:p>
          <a:p>
            <a:pPr marL="171450" indent="-171450" eaLnBrk="1" fontAlgn="auto" hangingPunct="1">
              <a:spcBef>
                <a:spcPts val="0"/>
              </a:spcBef>
              <a:spcAft>
                <a:spcPts val="0"/>
              </a:spcAft>
              <a:buFontTx/>
              <a:buChar char="-"/>
              <a:defRPr/>
            </a:pPr>
            <a:r>
              <a:rPr lang="en-US" altLang="en-US" dirty="0"/>
              <a:t>Brandon Dunlap, Client Security Officer, Hewlett-Packard</a:t>
            </a:r>
          </a:p>
          <a:p>
            <a:pPr marL="171450" indent="-171450" eaLnBrk="1" fontAlgn="auto" hangingPunct="1">
              <a:spcBef>
                <a:spcPts val="0"/>
              </a:spcBef>
              <a:spcAft>
                <a:spcPts val="0"/>
              </a:spcAft>
              <a:buFontTx/>
              <a:buChar char="-"/>
              <a:defRPr/>
            </a:pPr>
            <a:endParaRPr lang="en-US" altLang="en-US" dirty="0"/>
          </a:p>
          <a:p>
            <a:pPr eaLnBrk="1" fontAlgn="auto" hangingPunct="1">
              <a:spcBef>
                <a:spcPts val="0"/>
              </a:spcBef>
              <a:spcAft>
                <a:spcPts val="0"/>
              </a:spcAft>
              <a:defRPr/>
            </a:pPr>
            <a:r>
              <a:rPr lang="en-US" altLang="en-US" dirty="0"/>
              <a:t>(Reported in 2017)</a:t>
            </a:r>
          </a:p>
          <a:p>
            <a:pPr marL="171450" indent="-171450" eaLnBrk="1" fontAlgn="auto" hangingPunct="1">
              <a:spcBef>
                <a:spcPts val="0"/>
              </a:spcBef>
              <a:spcAft>
                <a:spcPts val="0"/>
              </a:spcAft>
              <a:buFontTx/>
              <a:buChar char="-"/>
              <a:defRPr/>
            </a:pPr>
            <a:r>
              <a:rPr lang="en-US" altLang="en-US" dirty="0"/>
              <a:t>Home Depot - </a:t>
            </a:r>
            <a:r>
              <a:rPr lang="en-US" dirty="0"/>
              <a:t>In a </a:t>
            </a:r>
            <a:r>
              <a:rPr lang="en-US" dirty="0">
                <a:hlinkClick r:id="rId3"/>
              </a:rPr>
              <a:t>new settlement</a:t>
            </a:r>
            <a:r>
              <a:rPr lang="en-US" dirty="0"/>
              <a:t> with dozens of banks, the retailer has agreed to pay $25 million for damages they incurred as a result of the breach, one of the biggest in history.</a:t>
            </a:r>
          </a:p>
          <a:p>
            <a:pPr marL="171450" indent="-171450" eaLnBrk="1" fontAlgn="auto" hangingPunct="1">
              <a:spcBef>
                <a:spcPts val="0"/>
              </a:spcBef>
              <a:spcAft>
                <a:spcPts val="0"/>
              </a:spcAft>
              <a:buFontTx/>
              <a:buChar char="-"/>
              <a:defRPr/>
            </a:pPr>
            <a:endParaRPr lang="en-US" altLang="en-US" dirty="0"/>
          </a:p>
          <a:p>
            <a:pPr marL="171450" indent="-171450" eaLnBrk="1" fontAlgn="auto" hangingPunct="1">
              <a:spcBef>
                <a:spcPts val="0"/>
              </a:spcBef>
              <a:spcAft>
                <a:spcPts val="0"/>
              </a:spcAft>
              <a:buFontTx/>
              <a:buChar char="-"/>
              <a:defRPr/>
            </a:pPr>
            <a:r>
              <a:rPr lang="en-US" altLang="en-US" dirty="0"/>
              <a:t>Target -</a:t>
            </a:r>
            <a:r>
              <a:rPr lang="en-US" dirty="0"/>
              <a:t>Target will pay an $18.5 million multistate settlement, to resolve state investigations of the 2013 cyber attack that affected more than 41 million of the company's customer payment card accounts.</a:t>
            </a:r>
            <a:endParaRPr lang="en-US" alt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err="1"/>
              <a:t>HIPAA</a:t>
            </a:r>
            <a:r>
              <a:rPr lang="en-US" dirty="0"/>
              <a:t> = signed into law Feb 17, 2009</a:t>
            </a: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Stakes raised significantly as big data, analytics, AI come to mainstream. </a:t>
            </a: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27651" name="Slide Number Placeholder 3">
            <a:extLst>
              <a:ext uri="{FF2B5EF4-FFF2-40B4-BE49-F238E27FC236}">
                <a16:creationId xmlns:a16="http://schemas.microsoft.com/office/drawing/2014/main" id="{315486EA-0A3E-3C4C-A54F-1E99138B7A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4AFF2AF-AC67-744D-AE0E-44C799F43B52}" type="slidenum">
              <a:rPr lang="en-US" altLang="en-US" sz="1200" smtClean="0"/>
              <a:pPr/>
              <a:t>15</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D19685C1-4769-444F-AC7C-E365F0398C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6D6EA888-64D8-A34D-83DE-84E70EAD5E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5200" eaLnBrk="1" hangingPunct="1">
              <a:spcBef>
                <a:spcPct val="0"/>
              </a:spcBef>
            </a:pPr>
            <a:r>
              <a:rPr lang="en-US" altLang="en-US"/>
              <a:t>The largest threat you are likely to face is your own people.  Most of us don’t wake up in the morning and decide we are going to cause significant financial and reputational harm to our employer by causing a data breach or wrongfully disclosing information.  What is often more likely, is that on a Friday or a day before a holiday, your employee, who is going on 4 hours of sleep because after work he or she picked up kids, got them to after school sports and other activities, then had to feed them, get them ready for bed at a reasonable time, then clean up the kitchen, remember to feed the dogs, prep dinner for tomorrow night, make lunches, and get a few things done for work, change the laundry and try to remember if tomorrow is recycling day or is it next week, was fully distracted by lots of other things going on, and clicked a link in an email, or responded to a phishing email.</a:t>
            </a:r>
          </a:p>
          <a:p>
            <a:pPr defTabSz="965200" eaLnBrk="1" hangingPunct="1">
              <a:spcBef>
                <a:spcPct val="0"/>
              </a:spcBef>
            </a:pPr>
            <a:endParaRPr lang="en-US" altLang="en-US"/>
          </a:p>
          <a:p>
            <a:pPr defTabSz="965200" eaLnBrk="1" hangingPunct="1">
              <a:spcBef>
                <a:spcPct val="0"/>
              </a:spcBef>
            </a:pPr>
            <a:r>
              <a:rPr lang="en-US" altLang="en-US"/>
              <a:t>There are a couple of issues with technology – first, the technology available to you on the market can’t keep up with the fast moving pace of the hackers; second, you likely don’t have the ability to spend the majority of your budget on IT enhancements and data privacy and security tools; and finally, companies are not necessarily consistent with their own policies and procedures, such as patch management.</a:t>
            </a:r>
          </a:p>
        </p:txBody>
      </p:sp>
      <p:sp>
        <p:nvSpPr>
          <p:cNvPr id="29699" name="Slide Number Placeholder 3">
            <a:extLst>
              <a:ext uri="{FF2B5EF4-FFF2-40B4-BE49-F238E27FC236}">
                <a16:creationId xmlns:a16="http://schemas.microsoft.com/office/drawing/2014/main" id="{239B626E-49CD-CE40-902E-2342FAEE7C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2A16943-0B44-9840-ABA8-DF7DAFFDB51B}" type="slidenum">
              <a:rPr lang="en-US" altLang="en-US" sz="1200" smtClean="0"/>
              <a:pPr/>
              <a:t>16</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8BED6FFA-0769-B74C-81E9-E7C3364744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22E2B74D-5855-9D47-A800-7638559065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Vince Steckler, chief executive officer of Avast said that that “lax attitudes towards security” of home networks is creating a security environment “reminiscent of PCs in the 1990s.” He also cautioned that “people have much more personal information stored on their devices today than they did back then.” </a:t>
            </a:r>
          </a:p>
        </p:txBody>
      </p:sp>
      <p:sp>
        <p:nvSpPr>
          <p:cNvPr id="32771" name="Slide Number Placeholder 3">
            <a:extLst>
              <a:ext uri="{FF2B5EF4-FFF2-40B4-BE49-F238E27FC236}">
                <a16:creationId xmlns:a16="http://schemas.microsoft.com/office/drawing/2014/main" id="{76E9735E-5C92-E747-9215-73B61299AF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A01F5A7-7CFB-2B41-B839-A2A12D663CD1}" type="slidenum">
              <a:rPr lang="en-US" altLang="en-US" sz="1200" smtClean="0"/>
              <a:pPr/>
              <a:t>18</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3FC98792-2A11-7849-93D9-0D7D2DED4A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0FFCC51C-C103-604D-A73A-AE44FAAAED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Urgent care check-in desk. Visible are all the security and privacy requirements (who to call, who is responsible if data is breached etc.) along side a post it note with user name and password information to one of the insurers call-in lines. </a:t>
            </a:r>
          </a:p>
        </p:txBody>
      </p:sp>
      <p:sp>
        <p:nvSpPr>
          <p:cNvPr id="34819" name="Slide Number Placeholder 3">
            <a:extLst>
              <a:ext uri="{FF2B5EF4-FFF2-40B4-BE49-F238E27FC236}">
                <a16:creationId xmlns:a16="http://schemas.microsoft.com/office/drawing/2014/main" id="{D5534B82-0F10-FF42-B24D-81BF26EA16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CC07799-6EC9-3343-AAB8-0E9060BDB8DA}" type="slidenum">
              <a:rPr lang="en-US" altLang="en-US" sz="1200" smtClean="0"/>
              <a:pPr/>
              <a:t>19</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12DFC1ED-7786-794E-872D-8F69AFE3DE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5F813D71-69A9-E146-ADFD-2938A562CB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Many examples of redaction failures. </a:t>
            </a:r>
          </a:p>
        </p:txBody>
      </p:sp>
      <p:sp>
        <p:nvSpPr>
          <p:cNvPr id="36867" name="Slide Number Placeholder 3">
            <a:extLst>
              <a:ext uri="{FF2B5EF4-FFF2-40B4-BE49-F238E27FC236}">
                <a16:creationId xmlns:a16="http://schemas.microsoft.com/office/drawing/2014/main" id="{5214DAE3-3421-2B41-B87F-C5EBA45061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31CA52E-335A-7245-BAFE-8BB61D0B88EA}" type="slidenum">
              <a:rPr lang="en-US" altLang="en-US" sz="1200" smtClean="0"/>
              <a:pPr/>
              <a:t>20</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7B06A4A6-418C-1340-9E31-798C0E0D53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980FC5B3-CF01-304A-B539-D5BF2CC4C4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Dropbox disclosed this breach. What about users who stored sensitive confidential data with Dropbox? </a:t>
            </a:r>
          </a:p>
        </p:txBody>
      </p:sp>
      <p:sp>
        <p:nvSpPr>
          <p:cNvPr id="38915" name="Slide Number Placeholder 3">
            <a:extLst>
              <a:ext uri="{FF2B5EF4-FFF2-40B4-BE49-F238E27FC236}">
                <a16:creationId xmlns:a16="http://schemas.microsoft.com/office/drawing/2014/main" id="{5D7A33B1-477D-1341-AFF4-4DAE473292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77E3F0A-9088-154A-8113-0806820C9BBA}" type="slidenum">
              <a:rPr lang="en-US" altLang="en-US" sz="1200" smtClean="0"/>
              <a:pPr/>
              <a:t>21</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7251C0E1-6053-8241-A386-85982890D4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25AE8BD9-F37F-D64D-849E-4F6C796BEB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What about cookies and Web tracking? </a:t>
            </a:r>
          </a:p>
        </p:txBody>
      </p:sp>
      <p:sp>
        <p:nvSpPr>
          <p:cNvPr id="40963" name="Slide Number Placeholder 3">
            <a:extLst>
              <a:ext uri="{FF2B5EF4-FFF2-40B4-BE49-F238E27FC236}">
                <a16:creationId xmlns:a16="http://schemas.microsoft.com/office/drawing/2014/main" id="{508C888D-ABBD-5B44-900C-C4807914E1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82F0198-02A3-3B44-BAE8-179E34FFF0D1}" type="slidenum">
              <a:rPr lang="en-US" altLang="en-US" sz="1200" smtClean="0"/>
              <a:pPr/>
              <a:t>22</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79C9BC2E-F331-F041-921C-5C2C349A9F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3AE88121-2FF6-B146-8726-6F0762BE13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Liability for not limiting access or using role-based security. </a:t>
            </a:r>
          </a:p>
        </p:txBody>
      </p:sp>
      <p:sp>
        <p:nvSpPr>
          <p:cNvPr id="43011" name="Slide Number Placeholder 3">
            <a:extLst>
              <a:ext uri="{FF2B5EF4-FFF2-40B4-BE49-F238E27FC236}">
                <a16:creationId xmlns:a16="http://schemas.microsoft.com/office/drawing/2014/main" id="{7A34A7BB-EED0-A949-92EB-162FA796B4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4FB3BD7-E361-A44C-8B96-CFE7B73F6381}" type="slidenum">
              <a:rPr lang="en-US" altLang="en-US" sz="1200" smtClean="0"/>
              <a:pPr/>
              <a:t>23</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76D82B3A-9C76-9343-B4A6-28B5967650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B590A74C-C861-9E42-A077-8F5DDDEFB3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Information Governance Initiative</a:t>
            </a:r>
          </a:p>
        </p:txBody>
      </p:sp>
      <p:sp>
        <p:nvSpPr>
          <p:cNvPr id="45059" name="Slide Number Placeholder 3">
            <a:extLst>
              <a:ext uri="{FF2B5EF4-FFF2-40B4-BE49-F238E27FC236}">
                <a16:creationId xmlns:a16="http://schemas.microsoft.com/office/drawing/2014/main" id="{EBF6A833-A9F5-D045-A3DC-BE698F7BEB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DB66B9E-7CE4-D044-899E-2512083C1401}" type="slidenum">
              <a:rPr lang="en-US" altLang="en-US" sz="1200" smtClean="0"/>
              <a:pPr/>
              <a:t>24</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E9E2A00E-91DE-D74F-964E-4C5E1E6BD9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A2221A61-C584-4444-897A-70256624BD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Information Governance Initiative</a:t>
            </a:r>
          </a:p>
          <a:p>
            <a:pPr eaLnBrk="1" hangingPunct="1">
              <a:spcBef>
                <a:spcPct val="0"/>
              </a:spcBef>
            </a:pPr>
            <a:r>
              <a:rPr lang="en-US" altLang="en-US"/>
              <a:t>Understand the critical elements of mapping</a:t>
            </a:r>
          </a:p>
          <a:p>
            <a:pPr eaLnBrk="1" hangingPunct="1">
              <a:spcBef>
                <a:spcPct val="0"/>
              </a:spcBef>
            </a:pPr>
            <a:r>
              <a:rPr lang="en-US" altLang="en-US"/>
              <a:t>From where/whom – customers, staff, third parties</a:t>
            </a:r>
          </a:p>
          <a:p>
            <a:pPr eaLnBrk="1" hangingPunct="1">
              <a:spcBef>
                <a:spcPct val="0"/>
              </a:spcBef>
            </a:pPr>
            <a:r>
              <a:rPr lang="en-US" altLang="en-US"/>
              <a:t>Purpose – payroll, billing, order fulfillment</a:t>
            </a:r>
          </a:p>
          <a:p>
            <a:pPr eaLnBrk="1" hangingPunct="1">
              <a:spcBef>
                <a:spcPct val="0"/>
              </a:spcBef>
            </a:pPr>
            <a:r>
              <a:rPr lang="en-US" altLang="en-US"/>
              <a:t>How does it enter – email, online form, telephone call</a:t>
            </a:r>
          </a:p>
          <a:p>
            <a:pPr eaLnBrk="1" hangingPunct="1">
              <a:spcBef>
                <a:spcPct val="0"/>
              </a:spcBef>
            </a:pPr>
            <a:r>
              <a:rPr lang="en-US" altLang="en-US"/>
              <a:t>What is the classification – sensitive, PHI, PI, non-critical</a:t>
            </a:r>
          </a:p>
          <a:p>
            <a:pPr eaLnBrk="1" hangingPunct="1">
              <a:spcBef>
                <a:spcPct val="0"/>
              </a:spcBef>
            </a:pPr>
            <a:r>
              <a:rPr lang="en-US" altLang="en-US"/>
              <a:t>What is the format – excel, word, pdf, CRM account page</a:t>
            </a:r>
          </a:p>
          <a:p>
            <a:pPr eaLnBrk="1" hangingPunct="1">
              <a:spcBef>
                <a:spcPct val="0"/>
              </a:spcBef>
            </a:pPr>
            <a:r>
              <a:rPr lang="en-US" altLang="en-US"/>
              <a:t>Where is it stored – cloud, in-house server, filing cabinet</a:t>
            </a:r>
          </a:p>
          <a:p>
            <a:pPr eaLnBrk="1" hangingPunct="1">
              <a:spcBef>
                <a:spcPct val="0"/>
              </a:spcBef>
            </a:pPr>
            <a:r>
              <a:rPr lang="en-US" altLang="en-US"/>
              <a:t>Who has access</a:t>
            </a:r>
          </a:p>
        </p:txBody>
      </p:sp>
      <p:sp>
        <p:nvSpPr>
          <p:cNvPr id="47107" name="Slide Number Placeholder 3">
            <a:extLst>
              <a:ext uri="{FF2B5EF4-FFF2-40B4-BE49-F238E27FC236}">
                <a16:creationId xmlns:a16="http://schemas.microsoft.com/office/drawing/2014/main" id="{0AFD6D78-2C46-0346-AD21-C6C00392EB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25C110F-AA49-6848-B3B3-9D79BAEDA32D}" type="slidenum">
              <a:rPr lang="en-US" altLang="en-US" sz="1200" smtClean="0"/>
              <a:pPr/>
              <a:t>25</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a:extLst>
              <a:ext uri="{FF2B5EF4-FFF2-40B4-BE49-F238E27FC236}">
                <a16:creationId xmlns:a16="http://schemas.microsoft.com/office/drawing/2014/main" id="{5D70AC20-35F0-2D47-89C2-63E5B82447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2" name="Notes Placeholder 2">
            <a:extLst>
              <a:ext uri="{FF2B5EF4-FFF2-40B4-BE49-F238E27FC236}">
                <a16:creationId xmlns:a16="http://schemas.microsoft.com/office/drawing/2014/main" id="{64BC8BB6-0B80-B747-AEC7-E4E59DC50A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.08 connected devices per person (worldwide) in 2003</a:t>
            </a:r>
          </a:p>
          <a:p>
            <a:pPr eaLnBrk="1" hangingPunct="1">
              <a:spcBef>
                <a:spcPct val="0"/>
              </a:spcBef>
            </a:pPr>
            <a:r>
              <a:rPr lang="en-US" altLang="en-US"/>
              <a:t>1.8 connected devices per person (worldwide) in 2010</a:t>
            </a:r>
          </a:p>
          <a:p>
            <a:pPr eaLnBrk="1" hangingPunct="1">
              <a:spcBef>
                <a:spcPct val="0"/>
              </a:spcBef>
            </a:pPr>
            <a:r>
              <a:rPr lang="en-US" altLang="en-US"/>
              <a:t>6.58 connected devices per person (worldwide) in 2020 </a:t>
            </a:r>
          </a:p>
        </p:txBody>
      </p:sp>
      <p:sp>
        <p:nvSpPr>
          <p:cNvPr id="10243" name="Slide Number Placeholder 3">
            <a:extLst>
              <a:ext uri="{FF2B5EF4-FFF2-40B4-BE49-F238E27FC236}">
                <a16:creationId xmlns:a16="http://schemas.microsoft.com/office/drawing/2014/main" id="{3CD38EC2-4A09-AB49-A7F4-B9DF781B73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D79FE0E-15BA-9941-9684-73FD671BD766}" type="slidenum">
              <a:rPr lang="en-US" altLang="en-US" sz="1200" smtClean="0"/>
              <a:pPr/>
              <a:t>6</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22E1A737-B74C-4B4B-9AD1-78F7F23C5C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D32FCFC-711C-9B45-AFE1-330DB760DA3B}"/>
              </a:ext>
            </a:extLst>
          </p:cNvPr>
          <p:cNvSpPr>
            <a:spLocks noGrp="1"/>
          </p:cNvSpPr>
          <p:nvPr>
            <p:ph type="body" idx="1"/>
          </p:nvPr>
        </p:nvSpPr>
        <p:spPr/>
        <p:txBody>
          <a:bodyPr/>
          <a:lstStyle/>
          <a:p>
            <a:pPr eaLnBrk="1" fontAlgn="auto" hangingPunct="1">
              <a:spcBef>
                <a:spcPts val="0"/>
              </a:spcBef>
              <a:spcAft>
                <a:spcPts val="0"/>
              </a:spcAft>
              <a:defRPr/>
            </a:pPr>
            <a:r>
              <a:rPr lang="en-US" altLang="en-US" u="sng" dirty="0"/>
              <a:t>Home and Mobile Working</a:t>
            </a:r>
            <a:r>
              <a:rPr lang="en-US" altLang="en-US" dirty="0"/>
              <a:t> – Develop a mobile working policy and train staff to adhere to it. Apply the secure baseline build to all devices. Protect data both in transit and at rest.</a:t>
            </a:r>
          </a:p>
          <a:p>
            <a:pPr eaLnBrk="1" fontAlgn="auto" hangingPunct="1">
              <a:spcBef>
                <a:spcPts val="0"/>
              </a:spcBef>
              <a:spcAft>
                <a:spcPts val="0"/>
              </a:spcAft>
              <a:defRPr/>
            </a:pPr>
            <a:endParaRPr lang="en-US" altLang="en-US" dirty="0"/>
          </a:p>
          <a:p>
            <a:pPr eaLnBrk="1" fontAlgn="auto" hangingPunct="1">
              <a:spcBef>
                <a:spcPts val="0"/>
              </a:spcBef>
              <a:spcAft>
                <a:spcPts val="0"/>
              </a:spcAft>
              <a:defRPr/>
            </a:pPr>
            <a:r>
              <a:rPr lang="en-US" altLang="en-US" dirty="0"/>
              <a:t>Steps:</a:t>
            </a:r>
          </a:p>
          <a:p>
            <a:pPr marL="181240" indent="-181240" eaLnBrk="1" fontAlgn="auto" hangingPunct="1">
              <a:spcBef>
                <a:spcPts val="0"/>
              </a:spcBef>
              <a:spcAft>
                <a:spcPts val="0"/>
              </a:spcAft>
              <a:buFont typeface="Arial" panose="020B0604020202020204" pitchFamily="34" charset="0"/>
              <a:buChar char="•"/>
              <a:defRPr/>
            </a:pPr>
            <a:r>
              <a:rPr lang="en-US" altLang="en-US" dirty="0"/>
              <a:t>There have to be rules and policies in place to protect the employer from this risk, and both parties must agree to them.</a:t>
            </a:r>
          </a:p>
          <a:p>
            <a:pPr marL="181240" indent="-181240" eaLnBrk="1" fontAlgn="auto" hangingPunct="1">
              <a:spcBef>
                <a:spcPts val="0"/>
              </a:spcBef>
              <a:spcAft>
                <a:spcPts val="0"/>
              </a:spcAft>
              <a:buFont typeface="Arial" panose="020B0604020202020204" pitchFamily="34" charset="0"/>
              <a:buChar char="•"/>
              <a:defRPr/>
            </a:pPr>
            <a:r>
              <a:rPr lang="en-US" altLang="en-US" dirty="0"/>
              <a:t>Institute a security policy, including a requirement that all employees who work at home must sign a contract.</a:t>
            </a:r>
          </a:p>
          <a:p>
            <a:pPr marL="181240" indent="-181240" eaLnBrk="1" fontAlgn="auto" hangingPunct="1">
              <a:spcBef>
                <a:spcPts val="0"/>
              </a:spcBef>
              <a:spcAft>
                <a:spcPts val="0"/>
              </a:spcAft>
              <a:buFont typeface="Arial" panose="020B0604020202020204" pitchFamily="34" charset="0"/>
              <a:buChar char="•"/>
              <a:defRPr/>
            </a:pPr>
            <a:r>
              <a:rPr lang="en-US" altLang="en-US" dirty="0"/>
              <a:t>By keeping operating systems and application versions standardized, IT can also centrally manage virus updates.</a:t>
            </a:r>
          </a:p>
          <a:p>
            <a:pPr marL="181240" indent="-181240" eaLnBrk="1" fontAlgn="auto" hangingPunct="1">
              <a:spcBef>
                <a:spcPts val="0"/>
              </a:spcBef>
              <a:spcAft>
                <a:spcPts val="0"/>
              </a:spcAft>
              <a:buFont typeface="Arial" panose="020B0604020202020204" pitchFamily="34" charset="0"/>
              <a:buChar char="•"/>
              <a:defRPr/>
            </a:pPr>
            <a:endParaRPr lang="en-US" altLang="en-US" dirty="0"/>
          </a:p>
          <a:p>
            <a:pPr eaLnBrk="1" fontAlgn="auto" hangingPunct="1">
              <a:spcBef>
                <a:spcPts val="0"/>
              </a:spcBef>
              <a:spcAft>
                <a:spcPts val="0"/>
              </a:spcAft>
              <a:defRPr/>
            </a:pPr>
            <a:r>
              <a:rPr lang="en-US" altLang="en-US" dirty="0"/>
              <a:t>Device security - </a:t>
            </a:r>
            <a:r>
              <a:rPr lang="en-US" altLang="en-US" sz="1300" dirty="0"/>
              <a:t> Ensure devices have updated virus protection software and appropriate firewall status before allowing them on VPN</a:t>
            </a:r>
            <a:endParaRPr lang="en-US" altLang="en-US" dirty="0"/>
          </a:p>
        </p:txBody>
      </p:sp>
      <p:sp>
        <p:nvSpPr>
          <p:cNvPr id="49155" name="Slide Number Placeholder 3">
            <a:extLst>
              <a:ext uri="{FF2B5EF4-FFF2-40B4-BE49-F238E27FC236}">
                <a16:creationId xmlns:a16="http://schemas.microsoft.com/office/drawing/2014/main" id="{71E4B17E-2ABE-6540-8A5E-BEBA7B90FC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84225" indent="-301625">
              <a:defRPr sz="2400">
                <a:solidFill>
                  <a:schemeClr val="tx1"/>
                </a:solidFill>
                <a:latin typeface="Times New Roman" panose="02020603050405020304" pitchFamily="18" charset="0"/>
              </a:defRPr>
            </a:lvl2pPr>
            <a:lvl3pPr marL="1208088" indent="-241300">
              <a:defRPr sz="2400">
                <a:solidFill>
                  <a:schemeClr val="tx1"/>
                </a:solidFill>
                <a:latin typeface="Times New Roman" panose="02020603050405020304" pitchFamily="18" charset="0"/>
              </a:defRPr>
            </a:lvl3pPr>
            <a:lvl4pPr marL="1690688" indent="-241300">
              <a:defRPr sz="2400">
                <a:solidFill>
                  <a:schemeClr val="tx1"/>
                </a:solidFill>
                <a:latin typeface="Times New Roman" panose="02020603050405020304" pitchFamily="18" charset="0"/>
              </a:defRPr>
            </a:lvl4pPr>
            <a:lvl5pPr marL="2174875" indent="-241300">
              <a:defRPr sz="2400">
                <a:solidFill>
                  <a:schemeClr val="tx1"/>
                </a:solidFill>
                <a:latin typeface="Times New Roman" panose="02020603050405020304" pitchFamily="18" charset="0"/>
              </a:defRPr>
            </a:lvl5pPr>
            <a:lvl6pPr marL="2632075" indent="-241300" eaLnBrk="0" fontAlgn="base" hangingPunct="0">
              <a:spcBef>
                <a:spcPct val="0"/>
              </a:spcBef>
              <a:spcAft>
                <a:spcPct val="0"/>
              </a:spcAft>
              <a:defRPr sz="2400">
                <a:solidFill>
                  <a:schemeClr val="tx1"/>
                </a:solidFill>
                <a:latin typeface="Times New Roman" panose="02020603050405020304" pitchFamily="18" charset="0"/>
              </a:defRPr>
            </a:lvl6pPr>
            <a:lvl7pPr marL="3089275" indent="-241300" eaLnBrk="0" fontAlgn="base" hangingPunct="0">
              <a:spcBef>
                <a:spcPct val="0"/>
              </a:spcBef>
              <a:spcAft>
                <a:spcPct val="0"/>
              </a:spcAft>
              <a:defRPr sz="2400">
                <a:solidFill>
                  <a:schemeClr val="tx1"/>
                </a:solidFill>
                <a:latin typeface="Times New Roman" panose="02020603050405020304" pitchFamily="18" charset="0"/>
              </a:defRPr>
            </a:lvl7pPr>
            <a:lvl8pPr marL="3546475" indent="-241300" eaLnBrk="0" fontAlgn="base" hangingPunct="0">
              <a:spcBef>
                <a:spcPct val="0"/>
              </a:spcBef>
              <a:spcAft>
                <a:spcPct val="0"/>
              </a:spcAft>
              <a:defRPr sz="2400">
                <a:solidFill>
                  <a:schemeClr val="tx1"/>
                </a:solidFill>
                <a:latin typeface="Times New Roman" panose="02020603050405020304" pitchFamily="18" charset="0"/>
              </a:defRPr>
            </a:lvl8pPr>
            <a:lvl9pPr marL="4003675" indent="-241300" eaLnBrk="0" fontAlgn="base" hangingPunct="0">
              <a:spcBef>
                <a:spcPct val="0"/>
              </a:spcBef>
              <a:spcAft>
                <a:spcPct val="0"/>
              </a:spcAft>
              <a:defRPr sz="2400">
                <a:solidFill>
                  <a:schemeClr val="tx1"/>
                </a:solidFill>
                <a:latin typeface="Times New Roman" panose="02020603050405020304" pitchFamily="18" charset="0"/>
              </a:defRPr>
            </a:lvl9pPr>
          </a:lstStyle>
          <a:p>
            <a:pPr>
              <a:buSzPct val="100000"/>
            </a:pPr>
            <a:fld id="{EF76C703-09FE-E94F-B49E-62DC05891774}" type="slidenum">
              <a:rPr lang="en-US" altLang="en-US" sz="1300" smtClean="0">
                <a:cs typeface="Arial" panose="020B0604020202020204" pitchFamily="34" charset="0"/>
              </a:rPr>
              <a:pPr>
                <a:buSzPct val="100000"/>
              </a:pPr>
              <a:t>26</a:t>
            </a:fld>
            <a:endParaRPr lang="en-US" altLang="en-US" sz="130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C81CDC0F-63EB-B64E-BA70-04F56DF28D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D58F46B6-B860-3E4B-B1D5-75DDD67FC122}"/>
              </a:ext>
            </a:extLst>
          </p:cNvPr>
          <p:cNvSpPr>
            <a:spLocks noGrp="1"/>
          </p:cNvSpPr>
          <p:nvPr>
            <p:ph type="body" idx="1"/>
          </p:nvPr>
        </p:nvSpPr>
        <p:spPr>
          <a:extLst>
            <a:ext uri="{91240B29-F687-4F45-9708-019B960494DF}">
              <a14:hiddenLine xmlns:a14="http://schemas.microsoft.com/office/drawing/2010/main" w="9525" algn="ctr">
                <a:solidFill>
                  <a:srgbClr val="000000"/>
                </a:solidFill>
                <a:miter lim="800000"/>
                <a:headEnd/>
                <a:tailEnd/>
              </a14:hiddenLine>
            </a:ext>
          </a:extLst>
        </p:spPr>
        <p:txBody>
          <a:bodyPr/>
          <a:lstStyle/>
          <a:p>
            <a:pPr eaLnBrk="1" fontAlgn="auto" hangingPunct="1">
              <a:spcBef>
                <a:spcPts val="0"/>
              </a:spcBef>
              <a:spcAft>
                <a:spcPts val="0"/>
              </a:spcAft>
              <a:defRPr/>
            </a:pPr>
            <a:r>
              <a:rPr lang="en-US" altLang="en-US" u="sng" dirty="0"/>
              <a:t>Secure Configuration</a:t>
            </a:r>
            <a:r>
              <a:rPr lang="en-US" altLang="en-US" dirty="0"/>
              <a:t> – Apply security patches and ensure that the secure configuration of all systems is maintained. Create a system inventory and define a baseline build for all devices.</a:t>
            </a:r>
          </a:p>
          <a:p>
            <a:pPr eaLnBrk="1" fontAlgn="auto" hangingPunct="1">
              <a:spcBef>
                <a:spcPts val="0"/>
              </a:spcBef>
              <a:spcAft>
                <a:spcPts val="0"/>
              </a:spcAft>
              <a:defRPr/>
            </a:pPr>
            <a:endParaRPr lang="en-US" altLang="en-US" dirty="0"/>
          </a:p>
          <a:p>
            <a:pPr eaLnBrk="1" fontAlgn="auto" hangingPunct="1">
              <a:spcBef>
                <a:spcPts val="0"/>
              </a:spcBef>
              <a:spcAft>
                <a:spcPts val="0"/>
              </a:spcAft>
              <a:defRPr/>
            </a:pPr>
            <a:r>
              <a:rPr lang="en-US" b="1" dirty="0"/>
              <a:t>Are you at risk? The following practices should be avoided:</a:t>
            </a:r>
          </a:p>
          <a:p>
            <a:pPr marL="181240" indent="-181240" eaLnBrk="1" fontAlgn="auto" hangingPunct="1">
              <a:spcBef>
                <a:spcPts val="0"/>
              </a:spcBef>
              <a:spcAft>
                <a:spcPts val="0"/>
              </a:spcAft>
              <a:buFont typeface="Arial" panose="020B0604020202020204" pitchFamily="34" charset="0"/>
              <a:buChar char="•"/>
              <a:defRPr/>
            </a:pPr>
            <a:r>
              <a:rPr lang="en-US" dirty="0"/>
              <a:t>Using default passwords for a variety of systems and devices.</a:t>
            </a:r>
          </a:p>
          <a:p>
            <a:pPr marL="181240" indent="-181240" eaLnBrk="1" fontAlgn="auto" hangingPunct="1">
              <a:spcBef>
                <a:spcPts val="0"/>
              </a:spcBef>
              <a:spcAft>
                <a:spcPts val="0"/>
              </a:spcAft>
              <a:buFont typeface="Arial" panose="020B0604020202020204" pitchFamily="34" charset="0"/>
              <a:buChar char="•"/>
              <a:defRPr/>
            </a:pPr>
            <a:r>
              <a:rPr lang="en-US" dirty="0"/>
              <a:t>Lack of a formal configuration management process or system.</a:t>
            </a:r>
          </a:p>
          <a:p>
            <a:pPr marL="181240" indent="-181240" eaLnBrk="1" fontAlgn="auto" hangingPunct="1">
              <a:spcBef>
                <a:spcPts val="0"/>
              </a:spcBef>
              <a:spcAft>
                <a:spcPts val="0"/>
              </a:spcAft>
              <a:buFont typeface="Arial" panose="020B0604020202020204" pitchFamily="34" charset="0"/>
              <a:buChar char="•"/>
              <a:defRPr/>
            </a:pPr>
            <a:r>
              <a:rPr lang="en-US" dirty="0"/>
              <a:t>Unnecessary software installed on networks and servers.</a:t>
            </a:r>
          </a:p>
          <a:p>
            <a:pPr marL="181240" indent="-181240" eaLnBrk="1" fontAlgn="auto" hangingPunct="1">
              <a:spcBef>
                <a:spcPts val="0"/>
              </a:spcBef>
              <a:spcAft>
                <a:spcPts val="0"/>
              </a:spcAft>
              <a:buFont typeface="Arial" panose="020B0604020202020204" pitchFamily="34" charset="0"/>
              <a:buChar char="•"/>
              <a:defRPr/>
            </a:pPr>
            <a:r>
              <a:rPr lang="en-US" dirty="0"/>
              <a:t>Lack of a consistent software installation process.</a:t>
            </a:r>
          </a:p>
          <a:p>
            <a:pPr marL="181240" indent="-181240" eaLnBrk="1" fontAlgn="auto" hangingPunct="1">
              <a:spcBef>
                <a:spcPts val="0"/>
              </a:spcBef>
              <a:spcAft>
                <a:spcPts val="0"/>
              </a:spcAft>
              <a:buFont typeface="Arial" panose="020B0604020202020204" pitchFamily="34" charset="0"/>
              <a:buChar char="•"/>
              <a:defRPr/>
            </a:pPr>
            <a:r>
              <a:rPr lang="en-US" dirty="0"/>
              <a:t>Improper file and directory permissions.</a:t>
            </a:r>
          </a:p>
          <a:p>
            <a:pPr marL="181240" indent="-181240" eaLnBrk="1" fontAlgn="auto" hangingPunct="1">
              <a:spcBef>
                <a:spcPts val="0"/>
              </a:spcBef>
              <a:spcAft>
                <a:spcPts val="0"/>
              </a:spcAft>
              <a:buFont typeface="Arial" panose="020B0604020202020204" pitchFamily="34" charset="0"/>
              <a:buChar char="•"/>
              <a:defRPr/>
            </a:pPr>
            <a:r>
              <a:rPr lang="en-US" dirty="0"/>
              <a:t>User accounts with unnecessary access privileges.</a:t>
            </a:r>
          </a:p>
          <a:p>
            <a:pPr marL="181240" indent="-181240" eaLnBrk="1" fontAlgn="auto" hangingPunct="1">
              <a:spcBef>
                <a:spcPts val="0"/>
              </a:spcBef>
              <a:spcAft>
                <a:spcPts val="0"/>
              </a:spcAft>
              <a:buFont typeface="Arial" panose="020B0604020202020204" pitchFamily="34" charset="0"/>
              <a:buChar char="•"/>
              <a:defRPr/>
            </a:pPr>
            <a:r>
              <a:rPr lang="en-US" dirty="0"/>
              <a:t>Auto-run features that are enabled without requiring administrator consent (these can activate the installation of malware).</a:t>
            </a:r>
          </a:p>
          <a:p>
            <a:pPr marL="181240" indent="-181240" eaLnBrk="1" fontAlgn="auto" hangingPunct="1">
              <a:spcBef>
                <a:spcPts val="0"/>
              </a:spcBef>
              <a:spcAft>
                <a:spcPts val="0"/>
              </a:spcAft>
              <a:buFont typeface="Arial" panose="020B0604020202020204" pitchFamily="34" charset="0"/>
              <a:buChar char="•"/>
              <a:defRPr/>
            </a:pPr>
            <a:r>
              <a:rPr lang="en-US" dirty="0"/>
              <a:t>Lack of personal firewalls on all devices, including mobile devices.</a:t>
            </a:r>
          </a:p>
          <a:p>
            <a:pPr marL="181240" indent="-181240" eaLnBrk="1" fontAlgn="auto" hangingPunct="1">
              <a:spcBef>
                <a:spcPts val="0"/>
              </a:spcBef>
              <a:spcAft>
                <a:spcPts val="0"/>
              </a:spcAft>
              <a:buFont typeface="Arial" panose="020B0604020202020204" pitchFamily="34" charset="0"/>
              <a:buChar char="•"/>
              <a:defRPr/>
            </a:pPr>
            <a:r>
              <a:rPr lang="en-US" dirty="0"/>
              <a:t>Lack of a documented configuration management system for networks, software and web platforms.</a:t>
            </a:r>
          </a:p>
          <a:p>
            <a:pPr marL="181240" indent="-181240" eaLnBrk="1" fontAlgn="auto" hangingPunct="1">
              <a:spcBef>
                <a:spcPts val="0"/>
              </a:spcBef>
              <a:spcAft>
                <a:spcPts val="0"/>
              </a:spcAft>
              <a:buFont typeface="Arial" panose="020B0604020202020204" pitchFamily="34" charset="0"/>
              <a:buChar char="•"/>
              <a:defRPr/>
            </a:pPr>
            <a:r>
              <a:rPr lang="en-US" dirty="0"/>
              <a:t>Configuration management system is not reviewed and updated frequently.</a:t>
            </a:r>
          </a:p>
          <a:p>
            <a:pPr eaLnBrk="1" fontAlgn="auto" hangingPunct="1">
              <a:spcBef>
                <a:spcPts val="0"/>
              </a:spcBef>
              <a:spcAft>
                <a:spcPts val="0"/>
              </a:spcAft>
              <a:defRPr/>
            </a:pPr>
            <a:endParaRPr lang="en-US" altLang="en-US" dirty="0"/>
          </a:p>
        </p:txBody>
      </p:sp>
      <p:sp>
        <p:nvSpPr>
          <p:cNvPr id="51203" name="Slide Number Placeholder 3">
            <a:extLst>
              <a:ext uri="{FF2B5EF4-FFF2-40B4-BE49-F238E27FC236}">
                <a16:creationId xmlns:a16="http://schemas.microsoft.com/office/drawing/2014/main" id="{C3E8F2BF-A534-F44B-A6F4-A4FEF4654F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84225" indent="-301625">
              <a:defRPr sz="2400">
                <a:solidFill>
                  <a:schemeClr val="tx1"/>
                </a:solidFill>
                <a:latin typeface="Times New Roman" panose="02020603050405020304" pitchFamily="18" charset="0"/>
              </a:defRPr>
            </a:lvl2pPr>
            <a:lvl3pPr marL="1208088" indent="-241300">
              <a:defRPr sz="2400">
                <a:solidFill>
                  <a:schemeClr val="tx1"/>
                </a:solidFill>
                <a:latin typeface="Times New Roman" panose="02020603050405020304" pitchFamily="18" charset="0"/>
              </a:defRPr>
            </a:lvl3pPr>
            <a:lvl4pPr marL="1690688" indent="-241300">
              <a:defRPr sz="2400">
                <a:solidFill>
                  <a:schemeClr val="tx1"/>
                </a:solidFill>
                <a:latin typeface="Times New Roman" panose="02020603050405020304" pitchFamily="18" charset="0"/>
              </a:defRPr>
            </a:lvl4pPr>
            <a:lvl5pPr marL="2174875" indent="-241300">
              <a:defRPr sz="2400">
                <a:solidFill>
                  <a:schemeClr val="tx1"/>
                </a:solidFill>
                <a:latin typeface="Times New Roman" panose="02020603050405020304" pitchFamily="18" charset="0"/>
              </a:defRPr>
            </a:lvl5pPr>
            <a:lvl6pPr marL="2632075" indent="-241300" eaLnBrk="0" fontAlgn="base" hangingPunct="0">
              <a:spcBef>
                <a:spcPct val="0"/>
              </a:spcBef>
              <a:spcAft>
                <a:spcPct val="0"/>
              </a:spcAft>
              <a:defRPr sz="2400">
                <a:solidFill>
                  <a:schemeClr val="tx1"/>
                </a:solidFill>
                <a:latin typeface="Times New Roman" panose="02020603050405020304" pitchFamily="18" charset="0"/>
              </a:defRPr>
            </a:lvl6pPr>
            <a:lvl7pPr marL="3089275" indent="-241300" eaLnBrk="0" fontAlgn="base" hangingPunct="0">
              <a:spcBef>
                <a:spcPct val="0"/>
              </a:spcBef>
              <a:spcAft>
                <a:spcPct val="0"/>
              </a:spcAft>
              <a:defRPr sz="2400">
                <a:solidFill>
                  <a:schemeClr val="tx1"/>
                </a:solidFill>
                <a:latin typeface="Times New Roman" panose="02020603050405020304" pitchFamily="18" charset="0"/>
              </a:defRPr>
            </a:lvl7pPr>
            <a:lvl8pPr marL="3546475" indent="-241300" eaLnBrk="0" fontAlgn="base" hangingPunct="0">
              <a:spcBef>
                <a:spcPct val="0"/>
              </a:spcBef>
              <a:spcAft>
                <a:spcPct val="0"/>
              </a:spcAft>
              <a:defRPr sz="2400">
                <a:solidFill>
                  <a:schemeClr val="tx1"/>
                </a:solidFill>
                <a:latin typeface="Times New Roman" panose="02020603050405020304" pitchFamily="18" charset="0"/>
              </a:defRPr>
            </a:lvl8pPr>
            <a:lvl9pPr marL="4003675" indent="-241300" eaLnBrk="0" fontAlgn="base" hangingPunct="0">
              <a:spcBef>
                <a:spcPct val="0"/>
              </a:spcBef>
              <a:spcAft>
                <a:spcPct val="0"/>
              </a:spcAft>
              <a:defRPr sz="2400">
                <a:solidFill>
                  <a:schemeClr val="tx1"/>
                </a:solidFill>
                <a:latin typeface="Times New Roman" panose="02020603050405020304" pitchFamily="18" charset="0"/>
              </a:defRPr>
            </a:lvl9pPr>
          </a:lstStyle>
          <a:p>
            <a:pPr>
              <a:buSzPct val="100000"/>
            </a:pPr>
            <a:fld id="{EB07E9F7-D66F-844E-8088-E325438AD4D0}" type="slidenum">
              <a:rPr lang="en-US" altLang="en-US" sz="1300" smtClean="0">
                <a:cs typeface="Arial" panose="020B0604020202020204" pitchFamily="34" charset="0"/>
              </a:rPr>
              <a:pPr>
                <a:buSzPct val="100000"/>
              </a:pPr>
              <a:t>27</a:t>
            </a:fld>
            <a:endParaRPr lang="en-US" altLang="en-US" sz="130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0788A6C8-3C50-D94E-A1DC-5F5CDBFA67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358A4514-0292-894D-92AE-0D7DD6221D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u="sng"/>
              <a:t>Removable Media Controls</a:t>
            </a:r>
            <a:r>
              <a:rPr lang="en-US" altLang="en-US"/>
              <a:t> – Produce a policy to control all access to removable media. Limit media types and use. Scan all media for malware before importing on to the corporate system.</a:t>
            </a:r>
          </a:p>
          <a:p>
            <a:pPr eaLnBrk="1" hangingPunct="1">
              <a:spcBef>
                <a:spcPct val="0"/>
              </a:spcBef>
            </a:pPr>
            <a:endParaRPr lang="en-US" altLang="en-US"/>
          </a:p>
        </p:txBody>
      </p:sp>
      <p:sp>
        <p:nvSpPr>
          <p:cNvPr id="53251" name="Slide Number Placeholder 3">
            <a:extLst>
              <a:ext uri="{FF2B5EF4-FFF2-40B4-BE49-F238E27FC236}">
                <a16:creationId xmlns:a16="http://schemas.microsoft.com/office/drawing/2014/main" id="{FE55B151-D73C-5F4C-A128-95CD8E4D2E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84225" indent="-301625">
              <a:defRPr sz="2400">
                <a:solidFill>
                  <a:schemeClr val="tx1"/>
                </a:solidFill>
                <a:latin typeface="Times New Roman" panose="02020603050405020304" pitchFamily="18" charset="0"/>
              </a:defRPr>
            </a:lvl2pPr>
            <a:lvl3pPr marL="1208088" indent="-241300">
              <a:defRPr sz="2400">
                <a:solidFill>
                  <a:schemeClr val="tx1"/>
                </a:solidFill>
                <a:latin typeface="Times New Roman" panose="02020603050405020304" pitchFamily="18" charset="0"/>
              </a:defRPr>
            </a:lvl3pPr>
            <a:lvl4pPr marL="1690688" indent="-241300">
              <a:defRPr sz="2400">
                <a:solidFill>
                  <a:schemeClr val="tx1"/>
                </a:solidFill>
                <a:latin typeface="Times New Roman" panose="02020603050405020304" pitchFamily="18" charset="0"/>
              </a:defRPr>
            </a:lvl4pPr>
            <a:lvl5pPr marL="2174875" indent="-241300">
              <a:defRPr sz="2400">
                <a:solidFill>
                  <a:schemeClr val="tx1"/>
                </a:solidFill>
                <a:latin typeface="Times New Roman" panose="02020603050405020304" pitchFamily="18" charset="0"/>
              </a:defRPr>
            </a:lvl5pPr>
            <a:lvl6pPr marL="2632075" indent="-241300" eaLnBrk="0" fontAlgn="base" hangingPunct="0">
              <a:spcBef>
                <a:spcPct val="0"/>
              </a:spcBef>
              <a:spcAft>
                <a:spcPct val="0"/>
              </a:spcAft>
              <a:defRPr sz="2400">
                <a:solidFill>
                  <a:schemeClr val="tx1"/>
                </a:solidFill>
                <a:latin typeface="Times New Roman" panose="02020603050405020304" pitchFamily="18" charset="0"/>
              </a:defRPr>
            </a:lvl6pPr>
            <a:lvl7pPr marL="3089275" indent="-241300" eaLnBrk="0" fontAlgn="base" hangingPunct="0">
              <a:spcBef>
                <a:spcPct val="0"/>
              </a:spcBef>
              <a:spcAft>
                <a:spcPct val="0"/>
              </a:spcAft>
              <a:defRPr sz="2400">
                <a:solidFill>
                  <a:schemeClr val="tx1"/>
                </a:solidFill>
                <a:latin typeface="Times New Roman" panose="02020603050405020304" pitchFamily="18" charset="0"/>
              </a:defRPr>
            </a:lvl7pPr>
            <a:lvl8pPr marL="3546475" indent="-241300" eaLnBrk="0" fontAlgn="base" hangingPunct="0">
              <a:spcBef>
                <a:spcPct val="0"/>
              </a:spcBef>
              <a:spcAft>
                <a:spcPct val="0"/>
              </a:spcAft>
              <a:defRPr sz="2400">
                <a:solidFill>
                  <a:schemeClr val="tx1"/>
                </a:solidFill>
                <a:latin typeface="Times New Roman" panose="02020603050405020304" pitchFamily="18" charset="0"/>
              </a:defRPr>
            </a:lvl8pPr>
            <a:lvl9pPr marL="4003675" indent="-241300" eaLnBrk="0" fontAlgn="base" hangingPunct="0">
              <a:spcBef>
                <a:spcPct val="0"/>
              </a:spcBef>
              <a:spcAft>
                <a:spcPct val="0"/>
              </a:spcAft>
              <a:defRPr sz="2400">
                <a:solidFill>
                  <a:schemeClr val="tx1"/>
                </a:solidFill>
                <a:latin typeface="Times New Roman" panose="02020603050405020304" pitchFamily="18" charset="0"/>
              </a:defRPr>
            </a:lvl9pPr>
          </a:lstStyle>
          <a:p>
            <a:pPr>
              <a:buSzPct val="100000"/>
            </a:pPr>
            <a:fld id="{D7BF6902-5954-2C4D-933C-48CEA04D4870}" type="slidenum">
              <a:rPr lang="en-US" altLang="en-US" sz="1300" smtClean="0">
                <a:cs typeface="Arial" panose="020B0604020202020204" pitchFamily="34" charset="0"/>
              </a:rPr>
              <a:pPr>
                <a:buSzPct val="100000"/>
              </a:pPr>
              <a:t>28</a:t>
            </a:fld>
            <a:endParaRPr lang="en-US" altLang="en-US" sz="130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2A08CD64-0155-9749-9B7F-44515FFB4B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ACE5FB75-7E36-1C46-A3AB-D6FDF1D9E3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u="sng"/>
              <a:t>Managing User Privileges</a:t>
            </a:r>
            <a:r>
              <a:rPr lang="en-US" altLang="en-US"/>
              <a:t> – Establish account management processes and limit the number of privileged accounts. Limit user privileges and monitor user activity. Control access to activity and audit logs.</a:t>
            </a:r>
          </a:p>
          <a:p>
            <a:pPr eaLnBrk="1" hangingPunct="1">
              <a:spcBef>
                <a:spcPct val="0"/>
              </a:spcBef>
            </a:pPr>
            <a:endParaRPr lang="en-US" altLang="en-US"/>
          </a:p>
          <a:p>
            <a:pPr eaLnBrk="1" hangingPunct="1">
              <a:spcBef>
                <a:spcPct val="0"/>
              </a:spcBef>
            </a:pPr>
            <a:r>
              <a:rPr lang="en-US" altLang="en-US"/>
              <a:t>Privileged users have become the main target for cyber criminals.</a:t>
            </a:r>
          </a:p>
        </p:txBody>
      </p:sp>
      <p:sp>
        <p:nvSpPr>
          <p:cNvPr id="55299" name="Slide Number Placeholder 3">
            <a:extLst>
              <a:ext uri="{FF2B5EF4-FFF2-40B4-BE49-F238E27FC236}">
                <a16:creationId xmlns:a16="http://schemas.microsoft.com/office/drawing/2014/main" id="{30BFB086-9B2A-2341-A512-DFA0B60E55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84225" indent="-301625">
              <a:defRPr sz="2400">
                <a:solidFill>
                  <a:schemeClr val="tx1"/>
                </a:solidFill>
                <a:latin typeface="Times New Roman" panose="02020603050405020304" pitchFamily="18" charset="0"/>
              </a:defRPr>
            </a:lvl2pPr>
            <a:lvl3pPr marL="1208088" indent="-241300">
              <a:defRPr sz="2400">
                <a:solidFill>
                  <a:schemeClr val="tx1"/>
                </a:solidFill>
                <a:latin typeface="Times New Roman" panose="02020603050405020304" pitchFamily="18" charset="0"/>
              </a:defRPr>
            </a:lvl3pPr>
            <a:lvl4pPr marL="1690688" indent="-241300">
              <a:defRPr sz="2400">
                <a:solidFill>
                  <a:schemeClr val="tx1"/>
                </a:solidFill>
                <a:latin typeface="Times New Roman" panose="02020603050405020304" pitchFamily="18" charset="0"/>
              </a:defRPr>
            </a:lvl4pPr>
            <a:lvl5pPr marL="2174875" indent="-241300">
              <a:defRPr sz="2400">
                <a:solidFill>
                  <a:schemeClr val="tx1"/>
                </a:solidFill>
                <a:latin typeface="Times New Roman" panose="02020603050405020304" pitchFamily="18" charset="0"/>
              </a:defRPr>
            </a:lvl5pPr>
            <a:lvl6pPr marL="2632075" indent="-241300" eaLnBrk="0" fontAlgn="base" hangingPunct="0">
              <a:spcBef>
                <a:spcPct val="0"/>
              </a:spcBef>
              <a:spcAft>
                <a:spcPct val="0"/>
              </a:spcAft>
              <a:defRPr sz="2400">
                <a:solidFill>
                  <a:schemeClr val="tx1"/>
                </a:solidFill>
                <a:latin typeface="Times New Roman" panose="02020603050405020304" pitchFamily="18" charset="0"/>
              </a:defRPr>
            </a:lvl6pPr>
            <a:lvl7pPr marL="3089275" indent="-241300" eaLnBrk="0" fontAlgn="base" hangingPunct="0">
              <a:spcBef>
                <a:spcPct val="0"/>
              </a:spcBef>
              <a:spcAft>
                <a:spcPct val="0"/>
              </a:spcAft>
              <a:defRPr sz="2400">
                <a:solidFill>
                  <a:schemeClr val="tx1"/>
                </a:solidFill>
                <a:latin typeface="Times New Roman" panose="02020603050405020304" pitchFamily="18" charset="0"/>
              </a:defRPr>
            </a:lvl7pPr>
            <a:lvl8pPr marL="3546475" indent="-241300" eaLnBrk="0" fontAlgn="base" hangingPunct="0">
              <a:spcBef>
                <a:spcPct val="0"/>
              </a:spcBef>
              <a:spcAft>
                <a:spcPct val="0"/>
              </a:spcAft>
              <a:defRPr sz="2400">
                <a:solidFill>
                  <a:schemeClr val="tx1"/>
                </a:solidFill>
                <a:latin typeface="Times New Roman" panose="02020603050405020304" pitchFamily="18" charset="0"/>
              </a:defRPr>
            </a:lvl8pPr>
            <a:lvl9pPr marL="4003675" indent="-241300" eaLnBrk="0" fontAlgn="base" hangingPunct="0">
              <a:spcBef>
                <a:spcPct val="0"/>
              </a:spcBef>
              <a:spcAft>
                <a:spcPct val="0"/>
              </a:spcAft>
              <a:defRPr sz="2400">
                <a:solidFill>
                  <a:schemeClr val="tx1"/>
                </a:solidFill>
                <a:latin typeface="Times New Roman" panose="02020603050405020304" pitchFamily="18" charset="0"/>
              </a:defRPr>
            </a:lvl9pPr>
          </a:lstStyle>
          <a:p>
            <a:pPr>
              <a:buSzPct val="100000"/>
            </a:pPr>
            <a:fld id="{8CF9D955-F404-BA42-A3D7-21DA20086031}" type="slidenum">
              <a:rPr lang="en-US" altLang="en-US" sz="1300" smtClean="0">
                <a:cs typeface="Arial" panose="020B0604020202020204" pitchFamily="34" charset="0"/>
              </a:rPr>
              <a:pPr>
                <a:buSzPct val="100000"/>
              </a:pPr>
              <a:t>29</a:t>
            </a:fld>
            <a:endParaRPr lang="en-US" altLang="en-US" sz="130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6CC3ECD2-C6ED-8240-ACD5-4FF3E48595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id="{8D19CC26-26C3-AC46-8FA6-696BE40EAD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u="sng"/>
              <a:t>Monitoring</a:t>
            </a:r>
            <a:r>
              <a:rPr lang="en-US" altLang="en-US"/>
              <a:t> – Establish a monitoring strategy and produce supporting policies. Continuously monitor all systems and networks. Analyze logs for unusual activity that could indicate an attack.</a:t>
            </a:r>
          </a:p>
          <a:p>
            <a:pPr eaLnBrk="1" hangingPunct="1">
              <a:spcBef>
                <a:spcPct val="0"/>
              </a:spcBef>
            </a:pPr>
            <a:endParaRPr lang="en-US" altLang="en-US"/>
          </a:p>
        </p:txBody>
      </p:sp>
      <p:sp>
        <p:nvSpPr>
          <p:cNvPr id="57347" name="Slide Number Placeholder 3">
            <a:extLst>
              <a:ext uri="{FF2B5EF4-FFF2-40B4-BE49-F238E27FC236}">
                <a16:creationId xmlns:a16="http://schemas.microsoft.com/office/drawing/2014/main" id="{DA760B81-7148-0946-AD91-73AC0F8F21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84225" indent="-301625">
              <a:defRPr sz="2400">
                <a:solidFill>
                  <a:schemeClr val="tx1"/>
                </a:solidFill>
                <a:latin typeface="Times New Roman" panose="02020603050405020304" pitchFamily="18" charset="0"/>
              </a:defRPr>
            </a:lvl2pPr>
            <a:lvl3pPr marL="1208088" indent="-241300">
              <a:defRPr sz="2400">
                <a:solidFill>
                  <a:schemeClr val="tx1"/>
                </a:solidFill>
                <a:latin typeface="Times New Roman" panose="02020603050405020304" pitchFamily="18" charset="0"/>
              </a:defRPr>
            </a:lvl3pPr>
            <a:lvl4pPr marL="1690688" indent="-241300">
              <a:defRPr sz="2400">
                <a:solidFill>
                  <a:schemeClr val="tx1"/>
                </a:solidFill>
                <a:latin typeface="Times New Roman" panose="02020603050405020304" pitchFamily="18" charset="0"/>
              </a:defRPr>
            </a:lvl4pPr>
            <a:lvl5pPr marL="2174875" indent="-241300">
              <a:defRPr sz="2400">
                <a:solidFill>
                  <a:schemeClr val="tx1"/>
                </a:solidFill>
                <a:latin typeface="Times New Roman" panose="02020603050405020304" pitchFamily="18" charset="0"/>
              </a:defRPr>
            </a:lvl5pPr>
            <a:lvl6pPr marL="2632075" indent="-241300" eaLnBrk="0" fontAlgn="base" hangingPunct="0">
              <a:spcBef>
                <a:spcPct val="0"/>
              </a:spcBef>
              <a:spcAft>
                <a:spcPct val="0"/>
              </a:spcAft>
              <a:defRPr sz="2400">
                <a:solidFill>
                  <a:schemeClr val="tx1"/>
                </a:solidFill>
                <a:latin typeface="Times New Roman" panose="02020603050405020304" pitchFamily="18" charset="0"/>
              </a:defRPr>
            </a:lvl6pPr>
            <a:lvl7pPr marL="3089275" indent="-241300" eaLnBrk="0" fontAlgn="base" hangingPunct="0">
              <a:spcBef>
                <a:spcPct val="0"/>
              </a:spcBef>
              <a:spcAft>
                <a:spcPct val="0"/>
              </a:spcAft>
              <a:defRPr sz="2400">
                <a:solidFill>
                  <a:schemeClr val="tx1"/>
                </a:solidFill>
                <a:latin typeface="Times New Roman" panose="02020603050405020304" pitchFamily="18" charset="0"/>
              </a:defRPr>
            </a:lvl7pPr>
            <a:lvl8pPr marL="3546475" indent="-241300" eaLnBrk="0" fontAlgn="base" hangingPunct="0">
              <a:spcBef>
                <a:spcPct val="0"/>
              </a:spcBef>
              <a:spcAft>
                <a:spcPct val="0"/>
              </a:spcAft>
              <a:defRPr sz="2400">
                <a:solidFill>
                  <a:schemeClr val="tx1"/>
                </a:solidFill>
                <a:latin typeface="Times New Roman" panose="02020603050405020304" pitchFamily="18" charset="0"/>
              </a:defRPr>
            </a:lvl8pPr>
            <a:lvl9pPr marL="4003675" indent="-241300" eaLnBrk="0" fontAlgn="base" hangingPunct="0">
              <a:spcBef>
                <a:spcPct val="0"/>
              </a:spcBef>
              <a:spcAft>
                <a:spcPct val="0"/>
              </a:spcAft>
              <a:defRPr sz="2400">
                <a:solidFill>
                  <a:schemeClr val="tx1"/>
                </a:solidFill>
                <a:latin typeface="Times New Roman" panose="02020603050405020304" pitchFamily="18" charset="0"/>
              </a:defRPr>
            </a:lvl9pPr>
          </a:lstStyle>
          <a:p>
            <a:pPr>
              <a:buSzPct val="100000"/>
            </a:pPr>
            <a:fld id="{13BE8F58-A7E7-9041-AED1-C86E3DE499FA}" type="slidenum">
              <a:rPr lang="en-US" altLang="en-US" sz="1300" smtClean="0">
                <a:cs typeface="Arial" panose="020B0604020202020204" pitchFamily="34" charset="0"/>
              </a:rPr>
              <a:pPr>
                <a:buSzPct val="100000"/>
              </a:pPr>
              <a:t>30</a:t>
            </a:fld>
            <a:endParaRPr lang="en-US" altLang="en-US" sz="130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EF8D99DB-8B92-7F49-AE83-0B162A0C81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a:extLst>
              <a:ext uri="{FF2B5EF4-FFF2-40B4-BE49-F238E27FC236}">
                <a16:creationId xmlns:a16="http://schemas.microsoft.com/office/drawing/2014/main" id="{7AB6B15C-9084-5549-94B5-2ECFEC8BF9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u="sng"/>
              <a:t>Malware Protection</a:t>
            </a:r>
            <a:r>
              <a:rPr lang="en-US" altLang="en-US"/>
              <a:t> – Produce relevant policy and establish anti-malware defenses that are applicable and relevant to all business areas. Scan for malware across the organization.</a:t>
            </a:r>
          </a:p>
          <a:p>
            <a:pPr eaLnBrk="1" hangingPunct="1">
              <a:spcBef>
                <a:spcPct val="0"/>
              </a:spcBef>
            </a:pPr>
            <a:endParaRPr lang="en-US" altLang="en-US"/>
          </a:p>
        </p:txBody>
      </p:sp>
      <p:sp>
        <p:nvSpPr>
          <p:cNvPr id="59395" name="Slide Number Placeholder 3">
            <a:extLst>
              <a:ext uri="{FF2B5EF4-FFF2-40B4-BE49-F238E27FC236}">
                <a16:creationId xmlns:a16="http://schemas.microsoft.com/office/drawing/2014/main" id="{354A0E3A-092B-3244-8502-C93DC2AA25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84225" indent="-301625">
              <a:defRPr sz="2400">
                <a:solidFill>
                  <a:schemeClr val="tx1"/>
                </a:solidFill>
                <a:latin typeface="Times New Roman" panose="02020603050405020304" pitchFamily="18" charset="0"/>
              </a:defRPr>
            </a:lvl2pPr>
            <a:lvl3pPr marL="1208088" indent="-241300">
              <a:defRPr sz="2400">
                <a:solidFill>
                  <a:schemeClr val="tx1"/>
                </a:solidFill>
                <a:latin typeface="Times New Roman" panose="02020603050405020304" pitchFamily="18" charset="0"/>
              </a:defRPr>
            </a:lvl3pPr>
            <a:lvl4pPr marL="1690688" indent="-241300">
              <a:defRPr sz="2400">
                <a:solidFill>
                  <a:schemeClr val="tx1"/>
                </a:solidFill>
                <a:latin typeface="Times New Roman" panose="02020603050405020304" pitchFamily="18" charset="0"/>
              </a:defRPr>
            </a:lvl4pPr>
            <a:lvl5pPr marL="2174875" indent="-241300">
              <a:defRPr sz="2400">
                <a:solidFill>
                  <a:schemeClr val="tx1"/>
                </a:solidFill>
                <a:latin typeface="Times New Roman" panose="02020603050405020304" pitchFamily="18" charset="0"/>
              </a:defRPr>
            </a:lvl5pPr>
            <a:lvl6pPr marL="2632075" indent="-241300" eaLnBrk="0" fontAlgn="base" hangingPunct="0">
              <a:spcBef>
                <a:spcPct val="0"/>
              </a:spcBef>
              <a:spcAft>
                <a:spcPct val="0"/>
              </a:spcAft>
              <a:defRPr sz="2400">
                <a:solidFill>
                  <a:schemeClr val="tx1"/>
                </a:solidFill>
                <a:latin typeface="Times New Roman" panose="02020603050405020304" pitchFamily="18" charset="0"/>
              </a:defRPr>
            </a:lvl6pPr>
            <a:lvl7pPr marL="3089275" indent="-241300" eaLnBrk="0" fontAlgn="base" hangingPunct="0">
              <a:spcBef>
                <a:spcPct val="0"/>
              </a:spcBef>
              <a:spcAft>
                <a:spcPct val="0"/>
              </a:spcAft>
              <a:defRPr sz="2400">
                <a:solidFill>
                  <a:schemeClr val="tx1"/>
                </a:solidFill>
                <a:latin typeface="Times New Roman" panose="02020603050405020304" pitchFamily="18" charset="0"/>
              </a:defRPr>
            </a:lvl7pPr>
            <a:lvl8pPr marL="3546475" indent="-241300" eaLnBrk="0" fontAlgn="base" hangingPunct="0">
              <a:spcBef>
                <a:spcPct val="0"/>
              </a:spcBef>
              <a:spcAft>
                <a:spcPct val="0"/>
              </a:spcAft>
              <a:defRPr sz="2400">
                <a:solidFill>
                  <a:schemeClr val="tx1"/>
                </a:solidFill>
                <a:latin typeface="Times New Roman" panose="02020603050405020304" pitchFamily="18" charset="0"/>
              </a:defRPr>
            </a:lvl8pPr>
            <a:lvl9pPr marL="4003675" indent="-241300" eaLnBrk="0" fontAlgn="base" hangingPunct="0">
              <a:spcBef>
                <a:spcPct val="0"/>
              </a:spcBef>
              <a:spcAft>
                <a:spcPct val="0"/>
              </a:spcAft>
              <a:defRPr sz="2400">
                <a:solidFill>
                  <a:schemeClr val="tx1"/>
                </a:solidFill>
                <a:latin typeface="Times New Roman" panose="02020603050405020304" pitchFamily="18" charset="0"/>
              </a:defRPr>
            </a:lvl9pPr>
          </a:lstStyle>
          <a:p>
            <a:pPr>
              <a:buSzPct val="100000"/>
            </a:pPr>
            <a:fld id="{85165BA0-5675-8746-B732-44045A973023}" type="slidenum">
              <a:rPr lang="en-US" altLang="en-US" sz="1300" smtClean="0">
                <a:cs typeface="Arial" panose="020B0604020202020204" pitchFamily="34" charset="0"/>
              </a:rPr>
              <a:pPr>
                <a:buSzPct val="100000"/>
              </a:pPr>
              <a:t>31</a:t>
            </a:fld>
            <a:endParaRPr lang="en-US" altLang="en-US" sz="130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AC04F4D0-9520-C142-8B3D-7875B4AB89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a:extLst>
              <a:ext uri="{FF2B5EF4-FFF2-40B4-BE49-F238E27FC236}">
                <a16:creationId xmlns:a16="http://schemas.microsoft.com/office/drawing/2014/main" id="{E24F3F99-7CB7-9843-AE37-104A656413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u="sng"/>
              <a:t>Network Security</a:t>
            </a:r>
            <a:r>
              <a:rPr lang="en-US" altLang="en-US"/>
              <a:t> – Protect your networks against external and internal attack. Manage the network perimeter. Filter out unauthorized access and malicious content. Monitor and test security controls.</a:t>
            </a:r>
          </a:p>
          <a:p>
            <a:pPr eaLnBrk="1" hangingPunct="1">
              <a:spcBef>
                <a:spcPct val="0"/>
              </a:spcBef>
            </a:pPr>
            <a:endParaRPr lang="en-US" altLang="en-US"/>
          </a:p>
          <a:p>
            <a:pPr eaLnBrk="1" hangingPunct="1">
              <a:spcBef>
                <a:spcPct val="0"/>
              </a:spcBef>
            </a:pPr>
            <a:r>
              <a:rPr lang="en-US" altLang="en-US"/>
              <a:t>Network / system failure and a hacker is in your system</a:t>
            </a:r>
          </a:p>
          <a:p>
            <a:pPr eaLnBrk="1" hangingPunct="1">
              <a:spcBef>
                <a:spcPct val="0"/>
              </a:spcBef>
            </a:pPr>
            <a:endParaRPr lang="en-US" altLang="en-US"/>
          </a:p>
          <a:p>
            <a:pPr eaLnBrk="1" hangingPunct="1">
              <a:spcBef>
                <a:spcPct val="0"/>
              </a:spcBef>
            </a:pPr>
            <a:r>
              <a:rPr lang="en-US" altLang="en-US"/>
              <a:t>Segmenting network into zones with security requirements, enforcing policy of what is allowed to move from one zone to another</a:t>
            </a:r>
          </a:p>
          <a:p>
            <a:pPr eaLnBrk="1" hangingPunct="1">
              <a:spcBef>
                <a:spcPct val="0"/>
              </a:spcBef>
            </a:pPr>
            <a:endParaRPr lang="en-US" altLang="en-US"/>
          </a:p>
        </p:txBody>
      </p:sp>
      <p:sp>
        <p:nvSpPr>
          <p:cNvPr id="61443" name="Slide Number Placeholder 3">
            <a:extLst>
              <a:ext uri="{FF2B5EF4-FFF2-40B4-BE49-F238E27FC236}">
                <a16:creationId xmlns:a16="http://schemas.microsoft.com/office/drawing/2014/main" id="{00F12F67-6CFB-A24F-8F87-E9186D7A2C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84225" indent="-301625">
              <a:defRPr sz="2400">
                <a:solidFill>
                  <a:schemeClr val="tx1"/>
                </a:solidFill>
                <a:latin typeface="Times New Roman" panose="02020603050405020304" pitchFamily="18" charset="0"/>
              </a:defRPr>
            </a:lvl2pPr>
            <a:lvl3pPr marL="1208088" indent="-241300">
              <a:defRPr sz="2400">
                <a:solidFill>
                  <a:schemeClr val="tx1"/>
                </a:solidFill>
                <a:latin typeface="Times New Roman" panose="02020603050405020304" pitchFamily="18" charset="0"/>
              </a:defRPr>
            </a:lvl3pPr>
            <a:lvl4pPr marL="1690688" indent="-241300">
              <a:defRPr sz="2400">
                <a:solidFill>
                  <a:schemeClr val="tx1"/>
                </a:solidFill>
                <a:latin typeface="Times New Roman" panose="02020603050405020304" pitchFamily="18" charset="0"/>
              </a:defRPr>
            </a:lvl4pPr>
            <a:lvl5pPr marL="2174875" indent="-241300">
              <a:defRPr sz="2400">
                <a:solidFill>
                  <a:schemeClr val="tx1"/>
                </a:solidFill>
                <a:latin typeface="Times New Roman" panose="02020603050405020304" pitchFamily="18" charset="0"/>
              </a:defRPr>
            </a:lvl5pPr>
            <a:lvl6pPr marL="2632075" indent="-241300" eaLnBrk="0" fontAlgn="base" hangingPunct="0">
              <a:spcBef>
                <a:spcPct val="0"/>
              </a:spcBef>
              <a:spcAft>
                <a:spcPct val="0"/>
              </a:spcAft>
              <a:defRPr sz="2400">
                <a:solidFill>
                  <a:schemeClr val="tx1"/>
                </a:solidFill>
                <a:latin typeface="Times New Roman" panose="02020603050405020304" pitchFamily="18" charset="0"/>
              </a:defRPr>
            </a:lvl6pPr>
            <a:lvl7pPr marL="3089275" indent="-241300" eaLnBrk="0" fontAlgn="base" hangingPunct="0">
              <a:spcBef>
                <a:spcPct val="0"/>
              </a:spcBef>
              <a:spcAft>
                <a:spcPct val="0"/>
              </a:spcAft>
              <a:defRPr sz="2400">
                <a:solidFill>
                  <a:schemeClr val="tx1"/>
                </a:solidFill>
                <a:latin typeface="Times New Roman" panose="02020603050405020304" pitchFamily="18" charset="0"/>
              </a:defRPr>
            </a:lvl7pPr>
            <a:lvl8pPr marL="3546475" indent="-241300" eaLnBrk="0" fontAlgn="base" hangingPunct="0">
              <a:spcBef>
                <a:spcPct val="0"/>
              </a:spcBef>
              <a:spcAft>
                <a:spcPct val="0"/>
              </a:spcAft>
              <a:defRPr sz="2400">
                <a:solidFill>
                  <a:schemeClr val="tx1"/>
                </a:solidFill>
                <a:latin typeface="Times New Roman" panose="02020603050405020304" pitchFamily="18" charset="0"/>
              </a:defRPr>
            </a:lvl8pPr>
            <a:lvl9pPr marL="4003675" indent="-241300" eaLnBrk="0" fontAlgn="base" hangingPunct="0">
              <a:spcBef>
                <a:spcPct val="0"/>
              </a:spcBef>
              <a:spcAft>
                <a:spcPct val="0"/>
              </a:spcAft>
              <a:defRPr sz="2400">
                <a:solidFill>
                  <a:schemeClr val="tx1"/>
                </a:solidFill>
                <a:latin typeface="Times New Roman" panose="02020603050405020304" pitchFamily="18" charset="0"/>
              </a:defRPr>
            </a:lvl9pPr>
          </a:lstStyle>
          <a:p>
            <a:pPr>
              <a:buSzPct val="100000"/>
            </a:pPr>
            <a:fld id="{B5BCFAC7-3F17-8947-9FF2-BFB397EC0A77}" type="slidenum">
              <a:rPr lang="en-US" altLang="en-US" sz="1300" smtClean="0">
                <a:cs typeface="Arial" panose="020B0604020202020204" pitchFamily="34" charset="0"/>
              </a:rPr>
              <a:pPr>
                <a:buSzPct val="100000"/>
              </a:pPr>
              <a:t>32</a:t>
            </a:fld>
            <a:endParaRPr lang="en-US" altLang="en-US" sz="130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7C754292-B7DD-BB4F-BB3A-C3982486E2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a:extLst>
              <a:ext uri="{FF2B5EF4-FFF2-40B4-BE49-F238E27FC236}">
                <a16:creationId xmlns:a16="http://schemas.microsoft.com/office/drawing/2014/main" id="{2B65C40C-9A66-0144-A72F-BD48A816A6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3491" name="Slide Number Placeholder 3">
            <a:extLst>
              <a:ext uri="{FF2B5EF4-FFF2-40B4-BE49-F238E27FC236}">
                <a16:creationId xmlns:a16="http://schemas.microsoft.com/office/drawing/2014/main" id="{74D36151-15C3-2F45-A23B-4B4BBC006D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E050D2C-25B0-9743-BA95-0CDD73530AED}" type="slidenum">
              <a:rPr lang="en-US" altLang="en-US" sz="1200" smtClean="0"/>
              <a:pPr/>
              <a:t>33</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a:extLst>
              <a:ext uri="{FF2B5EF4-FFF2-40B4-BE49-F238E27FC236}">
                <a16:creationId xmlns:a16="http://schemas.microsoft.com/office/drawing/2014/main" id="{6208985C-3651-4D4D-AC1B-102EAF2070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a:extLst>
              <a:ext uri="{FF2B5EF4-FFF2-40B4-BE49-F238E27FC236}">
                <a16:creationId xmlns:a16="http://schemas.microsoft.com/office/drawing/2014/main" id="{23D8E7FB-3401-1045-8B70-4AA3B4F191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5200" eaLnBrk="1" hangingPunct="1">
              <a:spcBef>
                <a:spcPct val="0"/>
              </a:spcBef>
            </a:pPr>
            <a:r>
              <a:rPr lang="en-US" altLang="en-US"/>
              <a:t>Data – volume worldwide to grow 10 X by 2025. Most will be created and managed by enterprises.</a:t>
            </a:r>
          </a:p>
        </p:txBody>
      </p:sp>
      <p:sp>
        <p:nvSpPr>
          <p:cNvPr id="13315" name="Slide Number Placeholder 3">
            <a:extLst>
              <a:ext uri="{FF2B5EF4-FFF2-40B4-BE49-F238E27FC236}">
                <a16:creationId xmlns:a16="http://schemas.microsoft.com/office/drawing/2014/main" id="{2B10B576-93E4-DD46-A4AC-48A98E4885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BA85AF7-2B1A-2842-BF70-64CC4DB12DE1}" type="slidenum">
              <a:rPr lang="en-US" altLang="en-US" sz="1200" smtClean="0"/>
              <a:pPr/>
              <a:t>8</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B172C3DC-C021-A244-97AA-58EBC64618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D8162ED5-FF26-AF4C-AC43-AA72DB8B0B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5200" eaLnBrk="1" hangingPunct="1">
              <a:spcBef>
                <a:spcPct val="0"/>
              </a:spcBef>
            </a:pPr>
            <a:r>
              <a:rPr lang="en-US" altLang="en-US"/>
              <a:t>Often repeated: Privacy and Security are two sides of the same coin. Many privacy issues are security issues. Many security issues can give rise to privacy issues. </a:t>
            </a:r>
          </a:p>
        </p:txBody>
      </p:sp>
      <p:sp>
        <p:nvSpPr>
          <p:cNvPr id="15363" name="Slide Number Placeholder 3">
            <a:extLst>
              <a:ext uri="{FF2B5EF4-FFF2-40B4-BE49-F238E27FC236}">
                <a16:creationId xmlns:a16="http://schemas.microsoft.com/office/drawing/2014/main" id="{84FDCB06-1637-5B42-9A30-4276F85C88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33864DA-7F87-E849-BDFB-06C37B7D95D8}" type="slidenum">
              <a:rPr lang="en-US" altLang="en-US" sz="1200" smtClean="0"/>
              <a:pPr/>
              <a:t>9</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B7F1FEB1-0C5C-C049-A035-B1965B2460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06828C7A-4923-1642-AD54-7820D78305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5200" eaLnBrk="1" hangingPunct="1">
              <a:spcBef>
                <a:spcPct val="0"/>
              </a:spcBef>
            </a:pPr>
            <a:r>
              <a:rPr lang="en-US" altLang="en-US"/>
              <a:t>Textbook: the state or condition of being free from being observed or disturbed by other people. </a:t>
            </a:r>
          </a:p>
          <a:p>
            <a:pPr defTabSz="965200" eaLnBrk="1" hangingPunct="1">
              <a:spcBef>
                <a:spcPct val="0"/>
              </a:spcBef>
            </a:pPr>
            <a:endParaRPr lang="en-US" altLang="en-US"/>
          </a:p>
          <a:p>
            <a:pPr defTabSz="965200" eaLnBrk="1" hangingPunct="1">
              <a:spcBef>
                <a:spcPct val="0"/>
              </a:spcBef>
            </a:pPr>
            <a:r>
              <a:rPr lang="en-US" altLang="en-US"/>
              <a:t>In the technology context, it’s still being decided and it’s a bit of a mess. </a:t>
            </a:r>
          </a:p>
        </p:txBody>
      </p:sp>
      <p:sp>
        <p:nvSpPr>
          <p:cNvPr id="17411" name="Slide Number Placeholder 3">
            <a:extLst>
              <a:ext uri="{FF2B5EF4-FFF2-40B4-BE49-F238E27FC236}">
                <a16:creationId xmlns:a16="http://schemas.microsoft.com/office/drawing/2014/main" id="{814D1EF6-90EF-0D40-927A-1D952ECBC1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E69F604-1377-FC44-99A6-B94EF4A94AB2}" type="slidenum">
              <a:rPr lang="en-US" altLang="en-US" sz="1200" smtClean="0"/>
              <a:pPr/>
              <a:t>10</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A9E98C99-83E5-294F-867D-97B9446C2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2FC9EEA3-E930-B04A-A100-7AC975E23E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5200" eaLnBrk="1" hangingPunct="1">
              <a:spcBef>
                <a:spcPct val="0"/>
              </a:spcBef>
            </a:pPr>
            <a:r>
              <a:rPr lang="en-US" altLang="en-US"/>
              <a:t>20 years ago, the U.S. Federal Trade Commission reported these principles in the context of the Internet when it produced, at the request of the legislative branch, a document called "Privacy Online: A Report to Congress."</a:t>
            </a:r>
          </a:p>
        </p:txBody>
      </p:sp>
      <p:sp>
        <p:nvSpPr>
          <p:cNvPr id="19459" name="Slide Number Placeholder 3">
            <a:extLst>
              <a:ext uri="{FF2B5EF4-FFF2-40B4-BE49-F238E27FC236}">
                <a16:creationId xmlns:a16="http://schemas.microsoft.com/office/drawing/2014/main" id="{3D479E3C-6735-C147-AD0B-DBFA0DC52C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E3CB749-4173-6C4B-AC1F-03C53F01C24B}" type="slidenum">
              <a:rPr lang="en-US" altLang="en-US" sz="1200" smtClean="0"/>
              <a:pPr/>
              <a:t>11</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7FBE5767-9303-CB46-B5FE-7A03151967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75F3C36F-5C9A-4B44-8D2E-6183C21239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1. Lawfulness, fairness and transparency</a:t>
            </a:r>
          </a:p>
          <a:p>
            <a:pPr eaLnBrk="1" hangingPunct="1">
              <a:spcBef>
                <a:spcPct val="0"/>
              </a:spcBef>
            </a:pPr>
            <a:r>
              <a:rPr lang="en-US" altLang="en-US"/>
              <a:t>Transparency: Tell the subject what data processing will be done. Fair: What is processed must match up with how it has been described. Lawful: Processing must meet the tests described in GDPR [article 5, clause 1(a)].</a:t>
            </a:r>
          </a:p>
          <a:p>
            <a:pPr eaLnBrk="1" hangingPunct="1">
              <a:spcBef>
                <a:spcPct val="0"/>
              </a:spcBef>
            </a:pPr>
            <a:r>
              <a:rPr lang="en-US" altLang="en-US" b="1"/>
              <a:t>2. Purpose limitations</a:t>
            </a:r>
          </a:p>
          <a:p>
            <a:pPr eaLnBrk="1" hangingPunct="1">
              <a:spcBef>
                <a:spcPct val="0"/>
              </a:spcBef>
            </a:pPr>
            <a:r>
              <a:rPr lang="en-US" altLang="en-US"/>
              <a:t>Personal data can only be obtained for “specified, explicit and legitimate purposes”[article 5, clause 1(b)]. Data can only be used for a specific processing purpose that the subject has been made aware of and no other, without further consent.</a:t>
            </a:r>
          </a:p>
          <a:p>
            <a:pPr eaLnBrk="1" hangingPunct="1">
              <a:spcBef>
                <a:spcPct val="0"/>
              </a:spcBef>
            </a:pPr>
            <a:r>
              <a:rPr lang="en-US" altLang="en-US" b="1"/>
              <a:t>3. Data minimisation </a:t>
            </a:r>
          </a:p>
          <a:p>
            <a:pPr eaLnBrk="1" hangingPunct="1">
              <a:spcBef>
                <a:spcPct val="0"/>
              </a:spcBef>
            </a:pPr>
            <a:r>
              <a:rPr lang="en-US" altLang="en-US"/>
              <a:t>Data collected on a subject should be “adequate, relevant and limited to what is necessary in relation to the purposes for which they are processed” [article 5, clause 1(c)]. In other words, no more than the minimum amount of data should be kept for specific processing.</a:t>
            </a:r>
          </a:p>
          <a:p>
            <a:pPr eaLnBrk="1" hangingPunct="1">
              <a:spcBef>
                <a:spcPct val="0"/>
              </a:spcBef>
            </a:pPr>
            <a:r>
              <a:rPr lang="en-US" altLang="en-US" b="1"/>
              <a:t>4. Accuracy</a:t>
            </a:r>
          </a:p>
          <a:p>
            <a:pPr eaLnBrk="1" hangingPunct="1">
              <a:spcBef>
                <a:spcPct val="0"/>
              </a:spcBef>
            </a:pPr>
            <a:r>
              <a:rPr lang="en-US" altLang="en-US"/>
              <a:t>Data must be “accurate and where necessary kept up to date” [article 5, clause 1(d)]. Baselining ensures good protection and protection against identity theft. Data holders should build rectification processes into data management / archiving activities for subject data. </a:t>
            </a:r>
          </a:p>
          <a:p>
            <a:pPr eaLnBrk="1" hangingPunct="1">
              <a:spcBef>
                <a:spcPct val="0"/>
              </a:spcBef>
            </a:pPr>
            <a:r>
              <a:rPr lang="en-US" altLang="en-US" b="1"/>
              <a:t>5. Storage limitations</a:t>
            </a:r>
          </a:p>
          <a:p>
            <a:pPr eaLnBrk="1" hangingPunct="1">
              <a:spcBef>
                <a:spcPct val="0"/>
              </a:spcBef>
            </a:pPr>
            <a:r>
              <a:rPr lang="en-US" altLang="en-US"/>
              <a:t>Regulator expects personal data is “kept in a form which permits identification of data subjects for no longer than necessary” [article 5, clause 1(e)]. In summary, data no longer required should be removed.</a:t>
            </a:r>
          </a:p>
          <a:p>
            <a:pPr eaLnBrk="1" hangingPunct="1">
              <a:spcBef>
                <a:spcPct val="0"/>
              </a:spcBef>
            </a:pPr>
            <a:r>
              <a:rPr lang="en-US" altLang="en-US" b="1"/>
              <a:t>6. Integrity and confidentiality</a:t>
            </a:r>
          </a:p>
          <a:p>
            <a:pPr eaLnBrk="1" hangingPunct="1">
              <a:spcBef>
                <a:spcPct val="0"/>
              </a:spcBef>
            </a:pPr>
            <a:r>
              <a:rPr lang="en-US" altLang="en-US"/>
              <a:t>Requires processors to handle data “in a manner [ensuring] appropriate security of the personal data including protection against unlawful processing or accidental loss, destruction or damage” [article 5, clause 1(f)].</a:t>
            </a:r>
          </a:p>
          <a:p>
            <a:pPr eaLnBrk="1" hangingPunct="1">
              <a:spcBef>
                <a:spcPct val="0"/>
              </a:spcBef>
            </a:pPr>
            <a:r>
              <a:rPr lang="en-US" altLang="en-US"/>
              <a:t>These 6 principles give a top level overview of the areas covered by the new regulation, however they do not delve into nuances of consent and other articles of GDPR, nor the complexities of data flow mapping, lineage and coordination activities associated with implementing a programme to meet GDPR compliance.</a:t>
            </a:r>
          </a:p>
          <a:p>
            <a:pPr eaLnBrk="1" hangingPunct="1">
              <a:spcBef>
                <a:spcPct val="0"/>
              </a:spcBef>
            </a:pPr>
            <a:endParaRPr lang="en-US" altLang="en-US"/>
          </a:p>
        </p:txBody>
      </p:sp>
      <p:sp>
        <p:nvSpPr>
          <p:cNvPr id="21507" name="Slide Number Placeholder 3">
            <a:extLst>
              <a:ext uri="{FF2B5EF4-FFF2-40B4-BE49-F238E27FC236}">
                <a16:creationId xmlns:a16="http://schemas.microsoft.com/office/drawing/2014/main" id="{4BCDC91A-3E73-5F43-8263-781024D356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D4BBA5F-F4A3-694C-A6E2-D6C79304994A}" type="slidenum">
              <a:rPr lang="en-US" altLang="en-US" sz="1200" smtClean="0"/>
              <a:pPr/>
              <a:t>12</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588A5276-A164-054B-85EA-492831BE6A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A4A63773-0E2C-234B-9506-EDE384881E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Private customer data and identity should remain private: </a:t>
            </a:r>
            <a:r>
              <a:rPr lang="en-US" altLang="en-US"/>
              <a:t>Privacy does not mean secrecy, as private data might need to be audited based on legal requirements, but that private data obtained from a person with their consent should not be exposed for use by other businesses or individuals with any traces to their identity.</a:t>
            </a:r>
          </a:p>
          <a:p>
            <a:pPr eaLnBrk="1" hangingPunct="1">
              <a:spcBef>
                <a:spcPct val="0"/>
              </a:spcBef>
            </a:pPr>
            <a:r>
              <a:rPr lang="en-US" altLang="en-US" b="1"/>
              <a:t>Shared private information should be treated confidentially: </a:t>
            </a:r>
            <a:r>
              <a:rPr lang="en-US" altLang="en-US"/>
              <a:t>Third party companies share sensitive data — medical, financial or locational — and need to have restrictions on whether and how that information can be shared further.</a:t>
            </a:r>
          </a:p>
          <a:p>
            <a:pPr eaLnBrk="1" hangingPunct="1">
              <a:spcBef>
                <a:spcPct val="0"/>
              </a:spcBef>
            </a:pPr>
            <a:r>
              <a:rPr lang="en-US" altLang="en-US" b="1"/>
              <a:t>Customers should have a transparent view</a:t>
            </a:r>
            <a:r>
              <a:rPr lang="en-US" altLang="en-US"/>
              <a:t> of how our data is being used or sold, and the ability to manage the flow of their private information across massive, third-party analytical systems.</a:t>
            </a:r>
          </a:p>
          <a:p>
            <a:pPr eaLnBrk="1" hangingPunct="1">
              <a:spcBef>
                <a:spcPct val="0"/>
              </a:spcBef>
            </a:pPr>
            <a:r>
              <a:rPr lang="en-US" altLang="en-US" b="1"/>
              <a:t>Big Data should not interfere with human will:</a:t>
            </a:r>
            <a:r>
              <a:rPr lang="en-US" altLang="en-US"/>
              <a:t> Big data analytics can moderate and even determine who we are before we make up our own minds. Companies need to begin to think about the kind of predictions and inferences that should be allowed and the ones that should not.</a:t>
            </a:r>
          </a:p>
          <a:p>
            <a:pPr eaLnBrk="1" hangingPunct="1">
              <a:spcBef>
                <a:spcPct val="0"/>
              </a:spcBef>
            </a:pPr>
            <a:r>
              <a:rPr lang="en-US" altLang="en-US" b="1"/>
              <a:t>Big data should not institutionalize unfair biases</a:t>
            </a:r>
            <a:r>
              <a:rPr lang="en-US" altLang="en-US"/>
              <a:t> like racism or sexism. Machine learning algorithms can absorb unconscious biases in a population and amplify them via training samples.</a:t>
            </a:r>
          </a:p>
          <a:p>
            <a:pPr eaLnBrk="1" hangingPunct="1">
              <a:spcBef>
                <a:spcPct val="0"/>
              </a:spcBef>
            </a:pPr>
            <a:endParaRPr lang="en-US" altLang="en-US"/>
          </a:p>
        </p:txBody>
      </p:sp>
      <p:sp>
        <p:nvSpPr>
          <p:cNvPr id="23555" name="Slide Number Placeholder 3">
            <a:extLst>
              <a:ext uri="{FF2B5EF4-FFF2-40B4-BE49-F238E27FC236}">
                <a16:creationId xmlns:a16="http://schemas.microsoft.com/office/drawing/2014/main" id="{788A6261-600A-9A4C-A534-191F9E84BF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7D6F994-8D5B-294A-806F-D8FB4D944BBB}" type="slidenum">
              <a:rPr lang="en-US" altLang="en-US" sz="1200" smtClean="0"/>
              <a:pPr/>
              <a:t>13</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F6A7D1D9-30D1-E54F-A247-AB1D34C8B6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C955773B-8880-9544-86E7-6EC9D2EF89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3" name="Slide Number Placeholder 3">
            <a:extLst>
              <a:ext uri="{FF2B5EF4-FFF2-40B4-BE49-F238E27FC236}">
                <a16:creationId xmlns:a16="http://schemas.microsoft.com/office/drawing/2014/main" id="{BDE356E1-6B67-4149-B2EB-ED9AA80255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7DA8D1F-D84B-C643-A103-A9CB52F3D876}" type="slidenum">
              <a:rPr lang="en-US" altLang="en-US" sz="1200" smtClean="0"/>
              <a:pPr/>
              <a:t>14</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189882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3258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029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3303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9999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2691626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9405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3969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49787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9819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6095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128984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E8F8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4483BD4-87A2-244E-9A69-1BB346CBB3CB}"/>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a:extLst>
              <a:ext uri="{FF2B5EF4-FFF2-40B4-BE49-F238E27FC236}">
                <a16:creationId xmlns:a16="http://schemas.microsoft.com/office/drawing/2014/main" id="{A0166C0A-4BD9-1A40-89BA-0FF3C7BBCC9A}"/>
              </a:ext>
            </a:extLst>
          </p:cNvPr>
          <p:cNvSpPr>
            <a:spLocks noGrp="1" noChangeArrowheads="1"/>
          </p:cNvSpPr>
          <p:nvPr>
            <p:ph type="body" idx="1"/>
          </p:nvPr>
        </p:nvSpPr>
        <p:spPr bwMode="auto">
          <a:xfrm>
            <a:off x="685800" y="1981200"/>
            <a:ext cx="7772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Text Box 21">
            <a:extLst>
              <a:ext uri="{FF2B5EF4-FFF2-40B4-BE49-F238E27FC236}">
                <a16:creationId xmlns:a16="http://schemas.microsoft.com/office/drawing/2014/main" id="{FC8DDEAF-B0BF-7640-B23D-A53A44EA63D4}"/>
              </a:ext>
            </a:extLst>
          </p:cNvPr>
          <p:cNvSpPr txBox="1">
            <a:spLocks noChangeArrowheads="1"/>
          </p:cNvSpPr>
          <p:nvPr userDrawn="1"/>
        </p:nvSpPr>
        <p:spPr bwMode="auto">
          <a:xfrm>
            <a:off x="0" y="6172200"/>
            <a:ext cx="9140825" cy="685800"/>
          </a:xfrm>
          <a:prstGeom prst="rect">
            <a:avLst/>
          </a:prstGeom>
          <a:solidFill>
            <a:srgbClr val="D6492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endParaRPr lang="en-US" altLang="en-US"/>
          </a:p>
        </p:txBody>
      </p:sp>
      <p:sp>
        <p:nvSpPr>
          <p:cNvPr id="1029" name="Text Box 13">
            <a:extLst>
              <a:ext uri="{FF2B5EF4-FFF2-40B4-BE49-F238E27FC236}">
                <a16:creationId xmlns:a16="http://schemas.microsoft.com/office/drawing/2014/main" id="{03ED7931-F568-5B40-B2C7-DBA67AB4BEE2}"/>
              </a:ext>
            </a:extLst>
          </p:cNvPr>
          <p:cNvSpPr txBox="1">
            <a:spLocks noChangeArrowheads="1"/>
          </p:cNvSpPr>
          <p:nvPr/>
        </p:nvSpPr>
        <p:spPr bwMode="auto">
          <a:xfrm>
            <a:off x="7896225" y="6362700"/>
            <a:ext cx="1323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en-US" altLang="en-US" sz="1400">
                <a:solidFill>
                  <a:schemeClr val="bg1"/>
                </a:solidFill>
                <a:latin typeface="Arial" panose="020B0604020202020204" pitchFamily="34" charset="0"/>
              </a:rPr>
              <a:t>kaufCAN.com</a:t>
            </a:r>
            <a:endParaRPr lang="en-US" altLang="en-US">
              <a:solidFill>
                <a:schemeClr val="bg1"/>
              </a:solidFill>
            </a:endParaRPr>
          </a:p>
        </p:txBody>
      </p:sp>
      <p:pic>
        <p:nvPicPr>
          <p:cNvPr id="1030" name="Picture 20" descr="KClogo_tag_White_Transparen">
            <a:extLst>
              <a:ext uri="{FF2B5EF4-FFF2-40B4-BE49-F238E27FC236}">
                <a16:creationId xmlns:a16="http://schemas.microsoft.com/office/drawing/2014/main" id="{E63E43BF-FED4-7E44-91D0-EC291BA10C1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2400" y="6300788"/>
            <a:ext cx="33528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bg1"/>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bg1"/>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bg1"/>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bg1"/>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bg1"/>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bg1"/>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bg1"/>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bg1"/>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bg1"/>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000">
          <a:solidFill>
            <a:schemeClr val="bg1"/>
          </a:solidFill>
          <a:latin typeface="+mn-lt"/>
        </a:defRPr>
      </a:lvl3pPr>
      <a:lvl4pPr marL="1600200" indent="-228600" algn="l" rtl="0" eaLnBrk="0" fontAlgn="base" hangingPunct="0">
        <a:spcBef>
          <a:spcPct val="20000"/>
        </a:spcBef>
        <a:spcAft>
          <a:spcPct val="0"/>
        </a:spcAft>
        <a:buChar char="–"/>
        <a:defRPr>
          <a:solidFill>
            <a:schemeClr val="bg1"/>
          </a:solidFill>
          <a:latin typeface="+mn-lt"/>
        </a:defRPr>
      </a:lvl4pPr>
      <a:lvl5pPr marL="2057400" indent="-228600" algn="l" rtl="0" eaLnBrk="0" fontAlgn="base" hangingPunct="0">
        <a:spcBef>
          <a:spcPct val="20000"/>
        </a:spcBef>
        <a:spcAft>
          <a:spcPct val="0"/>
        </a:spcAft>
        <a:buChar char="»"/>
        <a:defRPr>
          <a:solidFill>
            <a:schemeClr val="bg1"/>
          </a:solidFill>
          <a:latin typeface="+mn-lt"/>
        </a:defRPr>
      </a:lvl5pPr>
      <a:lvl6pPr marL="2514600" indent="-228600" algn="l" rtl="0" eaLnBrk="1" fontAlgn="base" hangingPunct="1">
        <a:spcBef>
          <a:spcPct val="20000"/>
        </a:spcBef>
        <a:spcAft>
          <a:spcPct val="0"/>
        </a:spcAft>
        <a:buChar char="»"/>
        <a:defRPr>
          <a:solidFill>
            <a:schemeClr val="bg1"/>
          </a:solidFill>
          <a:latin typeface="+mn-lt"/>
        </a:defRPr>
      </a:lvl6pPr>
      <a:lvl7pPr marL="2971800" indent="-228600" algn="l" rtl="0" eaLnBrk="1" fontAlgn="base" hangingPunct="1">
        <a:spcBef>
          <a:spcPct val="20000"/>
        </a:spcBef>
        <a:spcAft>
          <a:spcPct val="0"/>
        </a:spcAft>
        <a:buChar char="»"/>
        <a:defRPr>
          <a:solidFill>
            <a:schemeClr val="bg1"/>
          </a:solidFill>
          <a:latin typeface="+mn-lt"/>
        </a:defRPr>
      </a:lvl7pPr>
      <a:lvl8pPr marL="3429000" indent="-228600" algn="l" rtl="0" eaLnBrk="1" fontAlgn="base" hangingPunct="1">
        <a:spcBef>
          <a:spcPct val="20000"/>
        </a:spcBef>
        <a:spcAft>
          <a:spcPct val="0"/>
        </a:spcAft>
        <a:buChar char="»"/>
        <a:defRPr>
          <a:solidFill>
            <a:schemeClr val="bg1"/>
          </a:solidFill>
          <a:latin typeface="+mn-lt"/>
        </a:defRPr>
      </a:lvl8pPr>
      <a:lvl9pPr marL="3886200" indent="-228600" algn="l" rtl="0" eaLnBrk="1" fontAlgn="base" hangingPunct="1">
        <a:spcBef>
          <a:spcPct val="20000"/>
        </a:spcBef>
        <a:spcAft>
          <a:spcPct val="0"/>
        </a:spcAft>
        <a:buChar char="»"/>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chneier.com/blog/archives/2005/05/pdf_radacting_f.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law.com/nationallawjournal/2019/01/08/manafort-lawyers-botch-redactions-revealing-details-on-alleged-trump-contacts/?slreturn=20190128163724" TargetMode="External"/><Relationship Id="rId5" Type="http://schemas.openxmlformats.org/officeDocument/2006/relationships/hyperlink" Target="https://freedom-to-tinker.com/blog/tblee/studying-frequency-redaction-failures-pacer/" TargetMode="External"/><Relationship Id="rId4" Type="http://schemas.openxmlformats.org/officeDocument/2006/relationships/hyperlink" Target="http://www.law360.com/articles/505658/quinn-sanctions-show-law-firms-need-better-data-oversigh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DE0C9-1422-4B46-9CE8-B258ADC899DB}"/>
              </a:ext>
            </a:extLst>
          </p:cNvPr>
          <p:cNvSpPr>
            <a:spLocks noGrp="1"/>
          </p:cNvSpPr>
          <p:nvPr>
            <p:ph type="ctrTitle"/>
          </p:nvPr>
        </p:nvSpPr>
        <p:spPr/>
        <p:txBody>
          <a:bodyPr/>
          <a:lstStyle/>
          <a:p>
            <a:pPr eaLnBrk="1" hangingPunct="1">
              <a:defRPr/>
            </a:pPr>
            <a:r>
              <a:rPr lang="en-US" dirty="0"/>
              <a:t>The Bigger Sandbox</a:t>
            </a:r>
          </a:p>
        </p:txBody>
      </p:sp>
      <p:sp>
        <p:nvSpPr>
          <p:cNvPr id="3074" name="Subtitle 2">
            <a:extLst>
              <a:ext uri="{FF2B5EF4-FFF2-40B4-BE49-F238E27FC236}">
                <a16:creationId xmlns:a16="http://schemas.microsoft.com/office/drawing/2014/main" id="{E7D84FD2-9507-6841-BE0D-531C201CEC6A}"/>
              </a:ext>
            </a:extLst>
          </p:cNvPr>
          <p:cNvSpPr>
            <a:spLocks noGrp="1" noChangeArrowheads="1"/>
          </p:cNvSpPr>
          <p:nvPr>
            <p:ph type="subTitle" idx="1"/>
          </p:nvPr>
        </p:nvSpPr>
        <p:spPr/>
        <p:txBody>
          <a:bodyPr/>
          <a:lstStyle/>
          <a:p>
            <a:pPr eaLnBrk="1" hangingPunct="1"/>
            <a:r>
              <a:rPr lang="en-US" altLang="en-US"/>
              <a:t>Dustin O. Davies, CISSP</a:t>
            </a:r>
          </a:p>
          <a:p>
            <a:pPr eaLnBrk="1" hangingPunct="1"/>
            <a:r>
              <a:rPr lang="en-US" altLang="en-US"/>
              <a:t>Nicole J. Harrell, Esq., CIPP/US</a:t>
            </a:r>
          </a:p>
          <a:p>
            <a:pPr eaLnBrk="1" hangingPunct="1"/>
            <a:r>
              <a:rPr lang="en-US" altLang="en-US"/>
              <a:t>Kaufman &amp; Canoles</a:t>
            </a:r>
          </a:p>
          <a:p>
            <a:pPr eaLnBrk="1" hangingPunct="1"/>
            <a:r>
              <a:rPr lang="en-US" altLang="en-US"/>
              <a:t>March 1,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17B499-7A9B-9948-A765-8D1F2DADFC62}"/>
              </a:ext>
            </a:extLst>
          </p:cNvPr>
          <p:cNvSpPr>
            <a:spLocks noGrp="1"/>
          </p:cNvSpPr>
          <p:nvPr>
            <p:ph type="title"/>
          </p:nvPr>
        </p:nvSpPr>
        <p:spPr/>
        <p:txBody>
          <a:bodyPr/>
          <a:lstStyle/>
          <a:p>
            <a:pPr eaLnBrk="1" hangingPunct="1">
              <a:defRPr/>
            </a:pPr>
            <a:r>
              <a:rPr lang="en-US" dirty="0"/>
              <a:t>What does “Privacy” Mean?</a:t>
            </a:r>
          </a:p>
        </p:txBody>
      </p:sp>
      <p:sp>
        <p:nvSpPr>
          <p:cNvPr id="16386" name="Content Placeholder 5">
            <a:extLst>
              <a:ext uri="{FF2B5EF4-FFF2-40B4-BE49-F238E27FC236}">
                <a16:creationId xmlns:a16="http://schemas.microsoft.com/office/drawing/2014/main" id="{1E9B2333-013E-B444-8AD9-849F802623C8}"/>
              </a:ext>
            </a:extLst>
          </p:cNvPr>
          <p:cNvSpPr>
            <a:spLocks noGrp="1" noChangeArrowheads="1"/>
          </p:cNvSpPr>
          <p:nvPr>
            <p:ph idx="1"/>
          </p:nvPr>
        </p:nvSpPr>
        <p:spPr/>
        <p:txBody>
          <a:bodyPr/>
          <a:lstStyle/>
          <a:p>
            <a:pPr eaLnBrk="1" hangingPunct="1">
              <a:spcBef>
                <a:spcPct val="0"/>
              </a:spcBef>
              <a:spcAft>
                <a:spcPts val="1200"/>
              </a:spcAft>
            </a:pPr>
            <a:r>
              <a:rPr lang="en-US" altLang="en-US"/>
              <a:t>Formally: “the state or condition of being free from being observed or disturbed by other people.”</a:t>
            </a:r>
          </a:p>
          <a:p>
            <a:pPr eaLnBrk="1" hangingPunct="1">
              <a:spcBef>
                <a:spcPct val="0"/>
              </a:spcBef>
              <a:spcAft>
                <a:spcPts val="1200"/>
              </a:spcAft>
            </a:pPr>
            <a:r>
              <a:rPr lang="en-US" altLang="en-US"/>
              <a:t>In technology context:</a:t>
            </a:r>
          </a:p>
          <a:p>
            <a:pPr eaLnBrk="1" hangingPunct="1">
              <a:spcBef>
                <a:spcPct val="0"/>
              </a:spcBef>
              <a:spcAft>
                <a:spcPts val="1200"/>
              </a:spcAft>
            </a:pPr>
            <a:endParaRPr lang="en-US" altLang="en-US"/>
          </a:p>
          <a:p>
            <a:pPr eaLnBrk="1" hangingPunct="1">
              <a:spcBef>
                <a:spcPct val="0"/>
              </a:spcBef>
              <a:spcAft>
                <a:spcPts val="1200"/>
              </a:spcAft>
            </a:pPr>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0AE85F-77BA-BB47-BDA4-9E014D947526}"/>
              </a:ext>
            </a:extLst>
          </p:cNvPr>
          <p:cNvSpPr>
            <a:spLocks noGrp="1"/>
          </p:cNvSpPr>
          <p:nvPr>
            <p:ph type="title"/>
          </p:nvPr>
        </p:nvSpPr>
        <p:spPr/>
        <p:txBody>
          <a:bodyPr/>
          <a:lstStyle/>
          <a:p>
            <a:pPr eaLnBrk="1" hangingPunct="1">
              <a:defRPr/>
            </a:pPr>
            <a:r>
              <a:rPr lang="en-US" dirty="0"/>
              <a:t>Privacy Tenets</a:t>
            </a:r>
          </a:p>
        </p:txBody>
      </p:sp>
      <p:sp>
        <p:nvSpPr>
          <p:cNvPr id="6" name="Content Placeholder 5">
            <a:extLst>
              <a:ext uri="{FF2B5EF4-FFF2-40B4-BE49-F238E27FC236}">
                <a16:creationId xmlns:a16="http://schemas.microsoft.com/office/drawing/2014/main" id="{F42A065A-6235-424C-945D-A915FEF85576}"/>
              </a:ext>
            </a:extLst>
          </p:cNvPr>
          <p:cNvSpPr>
            <a:spLocks noGrp="1"/>
          </p:cNvSpPr>
          <p:nvPr>
            <p:ph idx="1"/>
          </p:nvPr>
        </p:nvSpPr>
        <p:spPr/>
        <p:txBody>
          <a:bodyPr/>
          <a:lstStyle/>
          <a:p>
            <a:pPr marL="457200" lvl="1" indent="0" eaLnBrk="1" hangingPunct="1">
              <a:spcBef>
                <a:spcPts val="0"/>
              </a:spcBef>
              <a:spcAft>
                <a:spcPts val="1200"/>
              </a:spcAft>
              <a:buFontTx/>
              <a:buNone/>
              <a:defRPr/>
            </a:pPr>
            <a:r>
              <a:rPr lang="en-US" dirty="0"/>
              <a:t>FTC 1998:</a:t>
            </a:r>
          </a:p>
          <a:p>
            <a:pPr lvl="1" eaLnBrk="1" hangingPunct="1">
              <a:spcBef>
                <a:spcPts val="0"/>
              </a:spcBef>
              <a:spcAft>
                <a:spcPts val="1200"/>
              </a:spcAft>
              <a:defRPr/>
            </a:pPr>
            <a:r>
              <a:rPr lang="en-US" dirty="0"/>
              <a:t>Notice/Awareness</a:t>
            </a:r>
          </a:p>
          <a:p>
            <a:pPr lvl="1" eaLnBrk="1" hangingPunct="1">
              <a:spcBef>
                <a:spcPts val="0"/>
              </a:spcBef>
              <a:spcAft>
                <a:spcPts val="1200"/>
              </a:spcAft>
              <a:defRPr/>
            </a:pPr>
            <a:r>
              <a:rPr lang="en-US" dirty="0"/>
              <a:t>Choice/Consent</a:t>
            </a:r>
          </a:p>
          <a:p>
            <a:pPr lvl="1" eaLnBrk="1" hangingPunct="1">
              <a:spcBef>
                <a:spcPts val="0"/>
              </a:spcBef>
              <a:spcAft>
                <a:spcPts val="1200"/>
              </a:spcAft>
              <a:defRPr/>
            </a:pPr>
            <a:r>
              <a:rPr lang="en-US" dirty="0"/>
              <a:t>Access/Participation</a:t>
            </a:r>
          </a:p>
          <a:p>
            <a:pPr lvl="1" eaLnBrk="1" hangingPunct="1">
              <a:spcBef>
                <a:spcPts val="0"/>
              </a:spcBef>
              <a:spcAft>
                <a:spcPts val="1200"/>
              </a:spcAft>
              <a:defRPr/>
            </a:pPr>
            <a:r>
              <a:rPr lang="en-US" dirty="0"/>
              <a:t>Integrity/Security</a:t>
            </a:r>
          </a:p>
          <a:p>
            <a:pPr lvl="1" eaLnBrk="1" hangingPunct="1">
              <a:spcBef>
                <a:spcPts val="0"/>
              </a:spcBef>
              <a:spcAft>
                <a:spcPts val="1200"/>
              </a:spcAft>
              <a:defRPr/>
            </a:pPr>
            <a:r>
              <a:rPr lang="en-US" dirty="0"/>
              <a:t>Enforcement/Redress</a:t>
            </a:r>
          </a:p>
          <a:p>
            <a:pPr eaLnBrk="1" hangingPunct="1">
              <a:spcBef>
                <a:spcPts val="0"/>
              </a:spcBef>
              <a:spcAft>
                <a:spcPts val="1200"/>
              </a:spcAft>
              <a:defRPr/>
            </a:pPr>
            <a:endParaRPr lang="en-US" dirty="0"/>
          </a:p>
          <a:p>
            <a:pPr eaLnBrk="1" hangingPunct="1">
              <a:spcBef>
                <a:spcPts val="0"/>
              </a:spcBef>
              <a:spcAft>
                <a:spcPts val="1200"/>
              </a:spcAft>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94EE33-AEC7-474A-9CDA-D38834A4CC3D}"/>
              </a:ext>
            </a:extLst>
          </p:cNvPr>
          <p:cNvSpPr>
            <a:spLocks noGrp="1"/>
          </p:cNvSpPr>
          <p:nvPr>
            <p:ph type="title"/>
          </p:nvPr>
        </p:nvSpPr>
        <p:spPr/>
        <p:txBody>
          <a:bodyPr/>
          <a:lstStyle/>
          <a:p>
            <a:pPr eaLnBrk="1" hangingPunct="1">
              <a:defRPr/>
            </a:pPr>
            <a:r>
              <a:rPr lang="en-US" dirty="0"/>
              <a:t>Privacy Tenets</a:t>
            </a:r>
          </a:p>
        </p:txBody>
      </p:sp>
      <p:sp>
        <p:nvSpPr>
          <p:cNvPr id="6" name="Content Placeholder 5">
            <a:extLst>
              <a:ext uri="{FF2B5EF4-FFF2-40B4-BE49-F238E27FC236}">
                <a16:creationId xmlns:a16="http://schemas.microsoft.com/office/drawing/2014/main" id="{8661B4DE-17CE-794D-8FF7-B5F36B8D758C}"/>
              </a:ext>
            </a:extLst>
          </p:cNvPr>
          <p:cNvSpPr>
            <a:spLocks noGrp="1"/>
          </p:cNvSpPr>
          <p:nvPr>
            <p:ph idx="1"/>
          </p:nvPr>
        </p:nvSpPr>
        <p:spPr/>
        <p:txBody>
          <a:bodyPr/>
          <a:lstStyle/>
          <a:p>
            <a:pPr marL="457200" lvl="1" indent="0" eaLnBrk="1" hangingPunct="1">
              <a:spcBef>
                <a:spcPts val="0"/>
              </a:spcBef>
              <a:spcAft>
                <a:spcPts val="1200"/>
              </a:spcAft>
              <a:buFontTx/>
              <a:buNone/>
              <a:defRPr/>
            </a:pPr>
            <a:r>
              <a:rPr lang="en-US" dirty="0"/>
              <a:t>General Data Protection regulation (</a:t>
            </a:r>
            <a:r>
              <a:rPr lang="en-US" dirty="0" err="1"/>
              <a:t>GDPR</a:t>
            </a:r>
            <a:r>
              <a:rPr lang="en-US" dirty="0"/>
              <a:t>):</a:t>
            </a:r>
          </a:p>
          <a:p>
            <a:pPr lvl="1" eaLnBrk="1" hangingPunct="1">
              <a:spcBef>
                <a:spcPts val="0"/>
              </a:spcBef>
              <a:spcAft>
                <a:spcPts val="1200"/>
              </a:spcAft>
              <a:defRPr/>
            </a:pPr>
            <a:r>
              <a:rPr lang="en-US" dirty="0"/>
              <a:t>Lawfulness, fairness and transparency</a:t>
            </a:r>
          </a:p>
          <a:p>
            <a:pPr lvl="1" eaLnBrk="1" hangingPunct="1">
              <a:spcBef>
                <a:spcPts val="0"/>
              </a:spcBef>
              <a:spcAft>
                <a:spcPts val="1200"/>
              </a:spcAft>
              <a:defRPr/>
            </a:pPr>
            <a:r>
              <a:rPr lang="en-US" dirty="0"/>
              <a:t>Purpose Limitations</a:t>
            </a:r>
          </a:p>
          <a:p>
            <a:pPr lvl="1" eaLnBrk="1" hangingPunct="1">
              <a:spcBef>
                <a:spcPts val="0"/>
              </a:spcBef>
              <a:spcAft>
                <a:spcPts val="1200"/>
              </a:spcAft>
              <a:defRPr/>
            </a:pPr>
            <a:r>
              <a:rPr lang="en-US" dirty="0"/>
              <a:t>Data Minimization</a:t>
            </a:r>
          </a:p>
          <a:p>
            <a:pPr lvl="1" eaLnBrk="1" hangingPunct="1">
              <a:spcBef>
                <a:spcPts val="0"/>
              </a:spcBef>
              <a:spcAft>
                <a:spcPts val="1200"/>
              </a:spcAft>
              <a:defRPr/>
            </a:pPr>
            <a:r>
              <a:rPr lang="en-US" dirty="0"/>
              <a:t>Accuracy</a:t>
            </a:r>
          </a:p>
          <a:p>
            <a:pPr lvl="1" eaLnBrk="1" hangingPunct="1">
              <a:spcBef>
                <a:spcPts val="0"/>
              </a:spcBef>
              <a:spcAft>
                <a:spcPts val="1200"/>
              </a:spcAft>
              <a:defRPr/>
            </a:pPr>
            <a:r>
              <a:rPr lang="en-US" dirty="0"/>
              <a:t>Storage Limitations</a:t>
            </a:r>
          </a:p>
          <a:p>
            <a:pPr lvl="1" eaLnBrk="1" hangingPunct="1">
              <a:spcBef>
                <a:spcPts val="0"/>
              </a:spcBef>
              <a:spcAft>
                <a:spcPts val="1200"/>
              </a:spcAft>
              <a:defRPr/>
            </a:pPr>
            <a:r>
              <a:rPr lang="en-US" dirty="0"/>
              <a:t>Integrity and Confidentiality</a:t>
            </a:r>
          </a:p>
          <a:p>
            <a:pPr eaLnBrk="1" hangingPunct="1">
              <a:spcBef>
                <a:spcPts val="0"/>
              </a:spcBef>
              <a:spcAft>
                <a:spcPts val="1200"/>
              </a:spcAft>
              <a:defRPr/>
            </a:pPr>
            <a:endParaRPr lang="en-US" dirty="0"/>
          </a:p>
          <a:p>
            <a:pPr eaLnBrk="1" hangingPunct="1">
              <a:spcBef>
                <a:spcPts val="0"/>
              </a:spcBef>
              <a:spcAft>
                <a:spcPts val="1200"/>
              </a:spcAft>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42B2E2-47FB-2F46-A3E4-5C72213DC97A}"/>
              </a:ext>
            </a:extLst>
          </p:cNvPr>
          <p:cNvSpPr>
            <a:spLocks noGrp="1"/>
          </p:cNvSpPr>
          <p:nvPr>
            <p:ph type="title"/>
          </p:nvPr>
        </p:nvSpPr>
        <p:spPr/>
        <p:txBody>
          <a:bodyPr/>
          <a:lstStyle/>
          <a:p>
            <a:pPr eaLnBrk="1" hangingPunct="1">
              <a:defRPr/>
            </a:pPr>
            <a:r>
              <a:rPr lang="en-US" dirty="0"/>
              <a:t>Privacy Tenets</a:t>
            </a:r>
          </a:p>
        </p:txBody>
      </p:sp>
      <p:sp>
        <p:nvSpPr>
          <p:cNvPr id="22530" name="Content Placeholder 5">
            <a:extLst>
              <a:ext uri="{FF2B5EF4-FFF2-40B4-BE49-F238E27FC236}">
                <a16:creationId xmlns:a16="http://schemas.microsoft.com/office/drawing/2014/main" id="{5AEE9AAB-D6EE-AE48-BCA7-939EC9C1EE40}"/>
              </a:ext>
            </a:extLst>
          </p:cNvPr>
          <p:cNvSpPr>
            <a:spLocks noGrp="1" noChangeArrowheads="1"/>
          </p:cNvSpPr>
          <p:nvPr>
            <p:ph idx="1"/>
          </p:nvPr>
        </p:nvSpPr>
        <p:spPr/>
        <p:txBody>
          <a:bodyPr/>
          <a:lstStyle/>
          <a:p>
            <a:pPr marL="457200" lvl="1" indent="0" eaLnBrk="1" hangingPunct="1">
              <a:spcBef>
                <a:spcPct val="0"/>
              </a:spcBef>
              <a:spcAft>
                <a:spcPts val="1200"/>
              </a:spcAft>
              <a:buFontTx/>
              <a:buNone/>
            </a:pPr>
            <a:r>
              <a:rPr lang="en-US" altLang="en-US"/>
              <a:t>“Big Data Ethics”</a:t>
            </a:r>
          </a:p>
          <a:p>
            <a:pPr marL="457200" lvl="1" indent="0" eaLnBrk="1" hangingPunct="1">
              <a:spcBef>
                <a:spcPct val="0"/>
              </a:spcBef>
              <a:spcAft>
                <a:spcPts val="1200"/>
              </a:spcAft>
              <a:buFontTx/>
              <a:buNone/>
            </a:pPr>
            <a:endParaRPr lang="en-US" altLang="en-US" sz="1000"/>
          </a:p>
          <a:p>
            <a:pPr marL="457200" indent="-457200" eaLnBrk="1" hangingPunct="1">
              <a:buFontTx/>
              <a:buAutoNum type="arabicPeriod"/>
            </a:pPr>
            <a:r>
              <a:rPr lang="en-US" altLang="en-US" sz="2000" b="1"/>
              <a:t>Private customer data and identity should remain private: </a:t>
            </a:r>
          </a:p>
          <a:p>
            <a:pPr marL="457200" indent="-457200" eaLnBrk="1" hangingPunct="1">
              <a:buFontTx/>
              <a:buAutoNum type="arabicPeriod"/>
            </a:pPr>
            <a:r>
              <a:rPr lang="en-US" altLang="en-US" sz="2000" b="1"/>
              <a:t>Shared private information should be treated confidentially</a:t>
            </a:r>
          </a:p>
          <a:p>
            <a:pPr marL="457200" indent="-457200" eaLnBrk="1" hangingPunct="1">
              <a:buFontTx/>
              <a:buAutoNum type="arabicPeriod"/>
            </a:pPr>
            <a:r>
              <a:rPr lang="en-US" altLang="en-US" sz="2000" b="1"/>
              <a:t>Customers should have a transparent view</a:t>
            </a:r>
            <a:r>
              <a:rPr lang="en-US" altLang="en-US" sz="2000"/>
              <a:t> </a:t>
            </a:r>
          </a:p>
          <a:p>
            <a:pPr marL="457200" indent="-457200" eaLnBrk="1" hangingPunct="1">
              <a:buFontTx/>
              <a:buAutoNum type="arabicPeriod"/>
            </a:pPr>
            <a:r>
              <a:rPr lang="en-US" altLang="en-US" sz="2000" b="1"/>
              <a:t>Big Data should not interfere with human will</a:t>
            </a:r>
            <a:endParaRPr lang="en-US" altLang="en-US" sz="2000"/>
          </a:p>
          <a:p>
            <a:pPr marL="457200" indent="-457200" eaLnBrk="1" hangingPunct="1">
              <a:buFontTx/>
              <a:buAutoNum type="arabicPeriod"/>
            </a:pPr>
            <a:r>
              <a:rPr lang="en-US" altLang="en-US" sz="2000" b="1"/>
              <a:t>Big data should not institutionalize unfair biases</a:t>
            </a:r>
            <a:endParaRPr lang="en-US" altLang="en-US"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3EBF-03B0-5742-9A38-22CC9A724B20}"/>
              </a:ext>
            </a:extLst>
          </p:cNvPr>
          <p:cNvSpPr>
            <a:spLocks noGrp="1"/>
          </p:cNvSpPr>
          <p:nvPr>
            <p:ph type="title"/>
          </p:nvPr>
        </p:nvSpPr>
        <p:spPr/>
        <p:txBody>
          <a:bodyPr/>
          <a:lstStyle/>
          <a:p>
            <a:pPr eaLnBrk="1" hangingPunct="1">
              <a:defRPr/>
            </a:pPr>
            <a:r>
              <a:rPr lang="en-US" dirty="0"/>
              <a:t>What does “Security” Mean?</a:t>
            </a:r>
          </a:p>
        </p:txBody>
      </p:sp>
      <p:sp>
        <p:nvSpPr>
          <p:cNvPr id="24578" name="Content Placeholder 4">
            <a:extLst>
              <a:ext uri="{FF2B5EF4-FFF2-40B4-BE49-F238E27FC236}">
                <a16:creationId xmlns:a16="http://schemas.microsoft.com/office/drawing/2014/main" id="{DC73A679-349B-6E42-95AB-E3262625EB12}"/>
              </a:ext>
            </a:extLst>
          </p:cNvPr>
          <p:cNvSpPr>
            <a:spLocks noGrp="1" noChangeArrowheads="1"/>
          </p:cNvSpPr>
          <p:nvPr>
            <p:ph idx="1"/>
          </p:nvPr>
        </p:nvSpPr>
        <p:spPr/>
        <p:txBody>
          <a:bodyPr/>
          <a:lstStyle/>
          <a:p>
            <a:pPr eaLnBrk="1" hangingPunct="1"/>
            <a:r>
              <a:rPr lang="en-US" altLang="en-US"/>
              <a:t>Formally: “The state of being free from danger or threat.”</a:t>
            </a:r>
          </a:p>
          <a:p>
            <a:pPr eaLnBrk="1" hangingPunct="1"/>
            <a:r>
              <a:rPr lang="en-US" altLang="en-US"/>
              <a:t>In technology context, three tenets: </a:t>
            </a:r>
          </a:p>
          <a:p>
            <a:pPr lvl="1" eaLnBrk="1" hangingPunct="1"/>
            <a:r>
              <a:rPr lang="en-US" altLang="en-US"/>
              <a:t>Confidentiality</a:t>
            </a:r>
          </a:p>
          <a:p>
            <a:pPr lvl="1" eaLnBrk="1" hangingPunct="1"/>
            <a:r>
              <a:rPr lang="en-US" altLang="en-US"/>
              <a:t>Integrity</a:t>
            </a:r>
          </a:p>
          <a:p>
            <a:pPr lvl="1" eaLnBrk="1" hangingPunct="1"/>
            <a:r>
              <a:rPr lang="en-US" altLang="en-US"/>
              <a:t>Availability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A1189-785D-2D4D-9AC2-C8D8E35629FE}"/>
              </a:ext>
            </a:extLst>
          </p:cNvPr>
          <p:cNvSpPr>
            <a:spLocks noGrp="1"/>
          </p:cNvSpPr>
          <p:nvPr>
            <p:ph type="title"/>
          </p:nvPr>
        </p:nvSpPr>
        <p:spPr/>
        <p:txBody>
          <a:bodyPr/>
          <a:lstStyle/>
          <a:p>
            <a:pPr eaLnBrk="1" hangingPunct="1">
              <a:defRPr/>
            </a:pPr>
            <a:r>
              <a:rPr lang="en-US" dirty="0"/>
              <a:t>Rubber Meets the Road</a:t>
            </a:r>
          </a:p>
        </p:txBody>
      </p:sp>
      <p:sp>
        <p:nvSpPr>
          <p:cNvPr id="26626" name="Content Placeholder 4">
            <a:extLst>
              <a:ext uri="{FF2B5EF4-FFF2-40B4-BE49-F238E27FC236}">
                <a16:creationId xmlns:a16="http://schemas.microsoft.com/office/drawing/2014/main" id="{D0CEE2A3-5E4D-E04A-93E7-7907C8C3630B}"/>
              </a:ext>
            </a:extLst>
          </p:cNvPr>
          <p:cNvSpPr>
            <a:spLocks noGrp="1" noChangeArrowheads="1"/>
          </p:cNvSpPr>
          <p:nvPr>
            <p:ph idx="1"/>
          </p:nvPr>
        </p:nvSpPr>
        <p:spPr/>
        <p:txBody>
          <a:bodyPr/>
          <a:lstStyle/>
          <a:p>
            <a:pPr eaLnBrk="1" hangingPunct="1"/>
            <a:r>
              <a:rPr lang="en-US" altLang="en-US"/>
              <a:t>Home Depot – statement released Sept. 8 2014</a:t>
            </a:r>
          </a:p>
          <a:p>
            <a:pPr eaLnBrk="1" hangingPunct="1"/>
            <a:r>
              <a:rPr lang="en-US" altLang="en-US"/>
              <a:t>Target – November/December 2013</a:t>
            </a:r>
          </a:p>
          <a:p>
            <a:pPr eaLnBrk="1" hangingPunct="1"/>
            <a:r>
              <a:rPr lang="en-US" altLang="en-US"/>
              <a:t>HIPAA HITECH</a:t>
            </a:r>
          </a:p>
          <a:p>
            <a:pPr eaLnBrk="1" hangingPunct="1"/>
            <a:r>
              <a:rPr lang="en-US" altLang="en-US"/>
              <a:t>GDPR</a:t>
            </a:r>
          </a:p>
          <a:p>
            <a:pPr eaLnBrk="1" hangingPunct="1"/>
            <a:endParaRPr lang="en-US" altLang="en-US"/>
          </a:p>
          <a:p>
            <a:pPr eaLnBrk="1" hangingPunct="1"/>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E78184-06A8-7742-9CFA-F8557D4623D2}"/>
              </a:ext>
            </a:extLst>
          </p:cNvPr>
          <p:cNvSpPr>
            <a:spLocks noGrp="1"/>
          </p:cNvSpPr>
          <p:nvPr>
            <p:ph type="title"/>
          </p:nvPr>
        </p:nvSpPr>
        <p:spPr/>
        <p:txBody>
          <a:bodyPr/>
          <a:lstStyle/>
          <a:p>
            <a:pPr eaLnBrk="1" hangingPunct="1">
              <a:defRPr/>
            </a:pPr>
            <a:r>
              <a:rPr lang="en-US" dirty="0"/>
              <a:t>Threats</a:t>
            </a:r>
          </a:p>
        </p:txBody>
      </p:sp>
      <p:sp>
        <p:nvSpPr>
          <p:cNvPr id="28674" name="Content Placeholder 5">
            <a:extLst>
              <a:ext uri="{FF2B5EF4-FFF2-40B4-BE49-F238E27FC236}">
                <a16:creationId xmlns:a16="http://schemas.microsoft.com/office/drawing/2014/main" id="{6D820110-66AB-FB4E-92B1-BF6D652636BE}"/>
              </a:ext>
            </a:extLst>
          </p:cNvPr>
          <p:cNvSpPr>
            <a:spLocks noGrp="1" noChangeArrowheads="1"/>
          </p:cNvSpPr>
          <p:nvPr>
            <p:ph idx="1"/>
          </p:nvPr>
        </p:nvSpPr>
        <p:spPr/>
        <p:txBody>
          <a:bodyPr/>
          <a:lstStyle/>
          <a:p>
            <a:pPr eaLnBrk="1" hangingPunct="1">
              <a:spcBef>
                <a:spcPct val="0"/>
              </a:spcBef>
              <a:spcAft>
                <a:spcPts val="1200"/>
              </a:spcAft>
            </a:pPr>
            <a:r>
              <a:rPr lang="en-US" altLang="en-US"/>
              <a:t>People</a:t>
            </a:r>
          </a:p>
          <a:p>
            <a:pPr eaLnBrk="1" hangingPunct="1">
              <a:spcBef>
                <a:spcPct val="0"/>
              </a:spcBef>
              <a:spcAft>
                <a:spcPts val="1200"/>
              </a:spcAft>
            </a:pPr>
            <a:r>
              <a:rPr lang="en-US" altLang="en-US"/>
              <a:t>Technology</a:t>
            </a:r>
          </a:p>
          <a:p>
            <a:pPr eaLnBrk="1" hangingPunct="1">
              <a:spcBef>
                <a:spcPct val="0"/>
              </a:spcBef>
              <a:spcAft>
                <a:spcPts val="1200"/>
              </a:spcAft>
            </a:pPr>
            <a:r>
              <a:rPr lang="en-US" altLang="en-US"/>
              <a:t>Environmental Factors</a:t>
            </a:r>
          </a:p>
          <a:p>
            <a:pPr eaLnBrk="1" hangingPunct="1">
              <a:spcBef>
                <a:spcPct val="0"/>
              </a:spcBef>
              <a:spcAft>
                <a:spcPts val="1200"/>
              </a:spcAft>
            </a:pPr>
            <a:endParaRPr lang="en-US" altLang="en-US"/>
          </a:p>
        </p:txBody>
      </p:sp>
      <p:graphicFrame>
        <p:nvGraphicFramePr>
          <p:cNvPr id="28675" name="Chart 3">
            <a:extLst>
              <a:ext uri="{FF2B5EF4-FFF2-40B4-BE49-F238E27FC236}">
                <a16:creationId xmlns:a16="http://schemas.microsoft.com/office/drawing/2014/main" id="{5FEFC723-BF1D-9843-9FB1-73831F4E4731}"/>
              </a:ext>
            </a:extLst>
          </p:cNvPr>
          <p:cNvGraphicFramePr>
            <a:graphicFrameLocks/>
          </p:cNvGraphicFramePr>
          <p:nvPr/>
        </p:nvGraphicFramePr>
        <p:xfrm>
          <a:off x="3451225" y="923925"/>
          <a:ext cx="6923088" cy="4765675"/>
        </p:xfrm>
        <a:graphic>
          <a:graphicData uri="http://schemas.openxmlformats.org/presentationml/2006/ole">
            <mc:AlternateContent xmlns:mc="http://schemas.openxmlformats.org/markup-compatibility/2006">
              <mc:Choice xmlns:v="urn:schemas-microsoft-com:vml" Requires="v">
                <p:oleObj spid="_x0000_s28677" name="Chart" r:id="rId4" imgW="7213600" imgH="4972050" progId="Excel.Chart.8">
                  <p:embed/>
                </p:oleObj>
              </mc:Choice>
              <mc:Fallback>
                <p:oleObj name="Chart" r:id="rId4" imgW="7213600" imgH="4972050" progId="Excel.Chart.8">
                  <p:embed/>
                  <p:pic>
                    <p:nvPicPr>
                      <p:cNvPr id="0" name="Char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1225" y="923925"/>
                        <a:ext cx="69230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a:extLst>
              <a:ext uri="{FF2B5EF4-FFF2-40B4-BE49-F238E27FC236}">
                <a16:creationId xmlns:a16="http://schemas.microsoft.com/office/drawing/2014/main" id="{C686EBD9-52B3-5446-B53A-ACEDA1C75B1D}"/>
              </a:ext>
            </a:extLst>
          </p:cNvPr>
          <p:cNvSpPr txBox="1"/>
          <p:nvPr/>
        </p:nvSpPr>
        <p:spPr>
          <a:xfrm>
            <a:off x="5422900" y="5603875"/>
            <a:ext cx="3035300" cy="400050"/>
          </a:xfrm>
          <a:prstGeom prst="rect">
            <a:avLst/>
          </a:prstGeom>
          <a:noFill/>
        </p:spPr>
        <p:txBody>
          <a:bodyPr>
            <a:spAutoFit/>
          </a:bodyPr>
          <a:lstStyle/>
          <a:p>
            <a:pPr>
              <a:defRPr/>
            </a:pPr>
            <a:r>
              <a:rPr lang="en-US" sz="1000" dirty="0">
                <a:solidFill>
                  <a:schemeClr val="bg1"/>
                </a:solidFill>
                <a:latin typeface="+mn-lt"/>
              </a:rPr>
              <a:t>Source:   Ponemon Institute, </a:t>
            </a:r>
            <a:r>
              <a:rPr lang="en-US" sz="1000" i="1" dirty="0">
                <a:solidFill>
                  <a:schemeClr val="bg1"/>
                </a:solidFill>
                <a:latin typeface="+mn-lt"/>
              </a:rPr>
              <a:t>2018 Cost of a Data Breach Study</a:t>
            </a:r>
            <a:endParaRPr lang="en-US" sz="1000" dirty="0">
              <a:solidFill>
                <a:schemeClr val="bg1"/>
              </a:solidFill>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FF18C-9632-544F-9CB1-618CC73798BC}"/>
              </a:ext>
            </a:extLst>
          </p:cNvPr>
          <p:cNvSpPr>
            <a:spLocks noGrp="1"/>
          </p:cNvSpPr>
          <p:nvPr>
            <p:ph type="title"/>
          </p:nvPr>
        </p:nvSpPr>
        <p:spPr/>
        <p:txBody>
          <a:bodyPr/>
          <a:lstStyle/>
          <a:p>
            <a:pPr eaLnBrk="1" hangingPunct="1">
              <a:defRPr/>
            </a:pPr>
            <a:r>
              <a:rPr lang="en-US" dirty="0"/>
              <a:t>Examples</a:t>
            </a:r>
          </a:p>
        </p:txBody>
      </p:sp>
      <p:pic>
        <p:nvPicPr>
          <p:cNvPr id="30722" name="Content Placeholder 5">
            <a:extLst>
              <a:ext uri="{FF2B5EF4-FFF2-40B4-BE49-F238E27FC236}">
                <a16:creationId xmlns:a16="http://schemas.microsoft.com/office/drawing/2014/main" id="{430C89CA-37A5-5A46-A211-356BD532448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8638" y="1981200"/>
            <a:ext cx="5546725" cy="36576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F9764-232C-7B4D-AA1D-86BA24D1B286}"/>
              </a:ext>
            </a:extLst>
          </p:cNvPr>
          <p:cNvSpPr>
            <a:spLocks noGrp="1"/>
          </p:cNvSpPr>
          <p:nvPr>
            <p:ph type="title"/>
          </p:nvPr>
        </p:nvSpPr>
        <p:spPr/>
        <p:txBody>
          <a:bodyPr/>
          <a:lstStyle/>
          <a:p>
            <a:pPr eaLnBrk="1" hangingPunct="1">
              <a:defRPr/>
            </a:pPr>
            <a:r>
              <a:rPr lang="en-US" dirty="0"/>
              <a:t>Examples</a:t>
            </a:r>
          </a:p>
        </p:txBody>
      </p:sp>
      <p:pic>
        <p:nvPicPr>
          <p:cNvPr id="31746" name="Content Placeholder 3">
            <a:extLst>
              <a:ext uri="{FF2B5EF4-FFF2-40B4-BE49-F238E27FC236}">
                <a16:creationId xmlns:a16="http://schemas.microsoft.com/office/drawing/2014/main" id="{38464710-ED5F-8A4A-9841-3234BCB8BF2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73288" y="1981200"/>
            <a:ext cx="4797425" cy="36576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09D67-E9C6-654D-9454-BC5450F6AEFA}"/>
              </a:ext>
            </a:extLst>
          </p:cNvPr>
          <p:cNvSpPr>
            <a:spLocks noGrp="1"/>
          </p:cNvSpPr>
          <p:nvPr>
            <p:ph type="title"/>
          </p:nvPr>
        </p:nvSpPr>
        <p:spPr/>
        <p:txBody>
          <a:bodyPr/>
          <a:lstStyle/>
          <a:p>
            <a:pPr eaLnBrk="1" hangingPunct="1">
              <a:defRPr/>
            </a:pPr>
            <a:r>
              <a:rPr lang="en-US" dirty="0"/>
              <a:t>Examples</a:t>
            </a:r>
          </a:p>
        </p:txBody>
      </p:sp>
      <p:pic>
        <p:nvPicPr>
          <p:cNvPr id="33794" name="Picture 5">
            <a:extLst>
              <a:ext uri="{FF2B5EF4-FFF2-40B4-BE49-F238E27FC236}">
                <a16:creationId xmlns:a16="http://schemas.microsoft.com/office/drawing/2014/main" id="{46F270B8-A668-5B4C-B773-EE6F0ECED6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1535113"/>
            <a:ext cx="3584575"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Content Placeholder 6">
            <a:extLst>
              <a:ext uri="{FF2B5EF4-FFF2-40B4-BE49-F238E27FC236}">
                <a16:creationId xmlns:a16="http://schemas.microsoft.com/office/drawing/2014/main" id="{6B7F141D-9952-BF4B-B840-4CDB3FECB64C}"/>
              </a:ext>
            </a:extLst>
          </p:cNvPr>
          <p:cNvSpPr>
            <a:spLocks noGrp="1" noChangeArrowheads="1"/>
          </p:cNvSpPr>
          <p:nvPr>
            <p:ph idx="1"/>
          </p:nvPr>
        </p:nvSpPr>
        <p:spPr/>
        <p:txBody>
          <a:bodyPr/>
          <a:lstStyle/>
          <a:p>
            <a:pPr eaLnBrk="1" hangingPunct="1"/>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630F4-DBB5-224D-98BE-E26EEE457F82}"/>
              </a:ext>
            </a:extLst>
          </p:cNvPr>
          <p:cNvSpPr>
            <a:spLocks noGrp="1"/>
          </p:cNvSpPr>
          <p:nvPr>
            <p:ph type="title"/>
          </p:nvPr>
        </p:nvSpPr>
        <p:spPr>
          <a:xfrm>
            <a:off x="685800" y="42863"/>
            <a:ext cx="7772400" cy="1143000"/>
          </a:xfrm>
        </p:spPr>
        <p:txBody>
          <a:bodyPr/>
          <a:lstStyle/>
          <a:p>
            <a:pPr eaLnBrk="1" hangingPunct="1">
              <a:defRPr/>
            </a:pPr>
            <a:r>
              <a:rPr lang="en-US" dirty="0"/>
              <a:t>Your Prior Work Environment</a:t>
            </a:r>
          </a:p>
        </p:txBody>
      </p:sp>
      <p:pic>
        <p:nvPicPr>
          <p:cNvPr id="4098" name="Content Placeholder 3">
            <a:extLst>
              <a:ext uri="{FF2B5EF4-FFF2-40B4-BE49-F238E27FC236}">
                <a16:creationId xmlns:a16="http://schemas.microsoft.com/office/drawing/2014/main" id="{F3B7EDD4-9C6C-FE44-8C25-D6DF67C442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63713" y="1752600"/>
            <a:ext cx="5616575" cy="4137025"/>
          </a:xfrm>
        </p:spPr>
      </p:pic>
      <p:pic>
        <p:nvPicPr>
          <p:cNvPr id="4099" name="Picture 2">
            <a:extLst>
              <a:ext uri="{FF2B5EF4-FFF2-40B4-BE49-F238E27FC236}">
                <a16:creationId xmlns:a16="http://schemas.microsoft.com/office/drawing/2014/main" id="{FC3D2845-9628-A948-B0AA-CD5CC7F98A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8575" y="1046163"/>
            <a:ext cx="654685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9ED7A-02FA-B747-AEDD-F8E3A955DCA9}"/>
              </a:ext>
            </a:extLst>
          </p:cNvPr>
          <p:cNvSpPr>
            <a:spLocks noGrp="1"/>
          </p:cNvSpPr>
          <p:nvPr>
            <p:ph type="title"/>
          </p:nvPr>
        </p:nvSpPr>
        <p:spPr/>
        <p:txBody>
          <a:bodyPr/>
          <a:lstStyle/>
          <a:p>
            <a:pPr eaLnBrk="1" hangingPunct="1">
              <a:defRPr/>
            </a:pPr>
            <a:r>
              <a:rPr lang="en-US" dirty="0"/>
              <a:t>Examples</a:t>
            </a:r>
          </a:p>
        </p:txBody>
      </p:sp>
      <p:sp>
        <p:nvSpPr>
          <p:cNvPr id="3" name="Content Placeholder 2">
            <a:extLst>
              <a:ext uri="{FF2B5EF4-FFF2-40B4-BE49-F238E27FC236}">
                <a16:creationId xmlns:a16="http://schemas.microsoft.com/office/drawing/2014/main" id="{BF143118-C8E8-5343-AC40-96E4FD9AC3EF}"/>
              </a:ext>
            </a:extLst>
          </p:cNvPr>
          <p:cNvSpPr>
            <a:spLocks noGrp="1"/>
          </p:cNvSpPr>
          <p:nvPr>
            <p:ph idx="1"/>
          </p:nvPr>
        </p:nvSpPr>
        <p:spPr/>
        <p:txBody>
          <a:bodyPr/>
          <a:lstStyle/>
          <a:p>
            <a:pPr marL="0" indent="0" eaLnBrk="1" hangingPunct="1">
              <a:buFont typeface="Arial" charset="0"/>
              <a:buNone/>
              <a:defRPr/>
            </a:pPr>
            <a:r>
              <a:rPr lang="en-US" dirty="0"/>
              <a:t>Redaction Failures:</a:t>
            </a:r>
          </a:p>
          <a:p>
            <a:pPr marL="0" indent="0" eaLnBrk="1" hangingPunct="1">
              <a:buFont typeface="Arial" charset="0"/>
              <a:buNone/>
              <a:defRPr/>
            </a:pPr>
            <a:endParaRPr lang="en-US" dirty="0"/>
          </a:p>
          <a:p>
            <a:pPr eaLnBrk="1" hangingPunct="1">
              <a:buFont typeface="Arial" charset="0"/>
              <a:buChar char="•"/>
              <a:defRPr/>
            </a:pPr>
            <a:r>
              <a:rPr lang="en-US" sz="1600" u="sng" dirty="0">
                <a:hlinkClick r:id="rId3"/>
              </a:rPr>
              <a:t>https://www.schneier.com/blog/archives/2005/05/pdf_radacting_f.html</a:t>
            </a:r>
            <a:r>
              <a:rPr lang="en-US" sz="1600" dirty="0"/>
              <a:t> </a:t>
            </a:r>
          </a:p>
          <a:p>
            <a:pPr marL="0" indent="0" eaLnBrk="1" hangingPunct="1">
              <a:buFont typeface="Arial" charset="0"/>
              <a:buNone/>
              <a:defRPr/>
            </a:pPr>
            <a:endParaRPr lang="en-US" sz="1600" dirty="0"/>
          </a:p>
          <a:p>
            <a:pPr eaLnBrk="1" hangingPunct="1">
              <a:buFont typeface="Arial" charset="0"/>
              <a:buChar char="•"/>
              <a:defRPr/>
            </a:pPr>
            <a:r>
              <a:rPr lang="en-US" sz="1600" u="sng" dirty="0">
                <a:hlinkClick r:id="rId4"/>
              </a:rPr>
              <a:t>http://www.law360.com/articles/505658/quinn-sanctions-show-law-firms-need-better-data-oversight</a:t>
            </a:r>
            <a:endParaRPr lang="en-US" sz="1600" dirty="0"/>
          </a:p>
          <a:p>
            <a:pPr marL="0" indent="0" eaLnBrk="1" hangingPunct="1">
              <a:buFont typeface="Arial" charset="0"/>
              <a:buNone/>
              <a:defRPr/>
            </a:pPr>
            <a:endParaRPr lang="en-US" sz="1600" dirty="0"/>
          </a:p>
          <a:p>
            <a:pPr eaLnBrk="1" hangingPunct="1">
              <a:buFont typeface="Arial" charset="0"/>
              <a:buChar char="•"/>
              <a:defRPr/>
            </a:pPr>
            <a:r>
              <a:rPr lang="en-US" sz="1600" u="sng" dirty="0">
                <a:hlinkClick r:id="rId5"/>
              </a:rPr>
              <a:t>https://freedom-to-tinker.com/blog/tblee/studying-frequency-redaction-failures-pacer/</a:t>
            </a:r>
            <a:endParaRPr lang="en-US" sz="1600" u="sng" dirty="0"/>
          </a:p>
          <a:p>
            <a:pPr eaLnBrk="1" hangingPunct="1">
              <a:buFont typeface="Arial" charset="0"/>
              <a:buChar char="•"/>
              <a:defRPr/>
            </a:pPr>
            <a:endParaRPr lang="en-US" sz="1600" u="sng" dirty="0"/>
          </a:p>
          <a:p>
            <a:pPr eaLnBrk="1" hangingPunct="1">
              <a:buFont typeface="Arial" charset="0"/>
              <a:buChar char="•"/>
              <a:defRPr/>
            </a:pPr>
            <a:r>
              <a:rPr lang="en-US" sz="1600" dirty="0">
                <a:hlinkClick r:id="rId6"/>
              </a:rPr>
              <a:t>https://www.law.com/nationallawjournal/2019/01/08/manafort-lawyers-botch-redactions-revealing-details-on-alleged-trump-contacts/?slreturn=20190128163724</a:t>
            </a:r>
            <a:r>
              <a:rPr lang="en-US" sz="1600" dirty="0"/>
              <a:t> </a:t>
            </a:r>
          </a:p>
          <a:p>
            <a:pPr eaLnBrk="1" hangingPunct="1">
              <a:defRP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9A010-C678-714A-8597-9C20113E14E0}"/>
              </a:ext>
            </a:extLst>
          </p:cNvPr>
          <p:cNvSpPr>
            <a:spLocks noGrp="1"/>
          </p:cNvSpPr>
          <p:nvPr>
            <p:ph type="title"/>
          </p:nvPr>
        </p:nvSpPr>
        <p:spPr/>
        <p:txBody>
          <a:bodyPr/>
          <a:lstStyle/>
          <a:p>
            <a:pPr eaLnBrk="1" hangingPunct="1">
              <a:defRPr/>
            </a:pPr>
            <a:r>
              <a:rPr lang="en-US" dirty="0"/>
              <a:t>Examples</a:t>
            </a:r>
          </a:p>
        </p:txBody>
      </p:sp>
      <p:sp>
        <p:nvSpPr>
          <p:cNvPr id="3" name="Content Placeholder 2">
            <a:extLst>
              <a:ext uri="{FF2B5EF4-FFF2-40B4-BE49-F238E27FC236}">
                <a16:creationId xmlns:a16="http://schemas.microsoft.com/office/drawing/2014/main" id="{B6C173B7-1E18-4648-B58F-56EB66276D5D}"/>
              </a:ext>
            </a:extLst>
          </p:cNvPr>
          <p:cNvSpPr>
            <a:spLocks noGrp="1"/>
          </p:cNvSpPr>
          <p:nvPr>
            <p:ph idx="1"/>
          </p:nvPr>
        </p:nvSpPr>
        <p:spPr>
          <a:xfrm>
            <a:off x="685800" y="1570038"/>
            <a:ext cx="7772400" cy="3657600"/>
          </a:xfrm>
        </p:spPr>
        <p:txBody>
          <a:bodyPr/>
          <a:lstStyle/>
          <a:p>
            <a:pPr marL="0" indent="0" eaLnBrk="1" hangingPunct="1">
              <a:buFont typeface="Arial" charset="0"/>
              <a:buNone/>
              <a:defRPr/>
            </a:pPr>
            <a:r>
              <a:rPr lang="en-US" dirty="0"/>
              <a:t>File Sharing Sites – Breach Notification Required? </a:t>
            </a:r>
            <a:endParaRPr lang="en-US" sz="1600" dirty="0"/>
          </a:p>
          <a:p>
            <a:pPr eaLnBrk="1" hangingPunct="1">
              <a:defRPr/>
            </a:pPr>
            <a:endParaRPr lang="en-US" dirty="0"/>
          </a:p>
        </p:txBody>
      </p:sp>
      <p:pic>
        <p:nvPicPr>
          <p:cNvPr id="37891" name="Picture 3">
            <a:extLst>
              <a:ext uri="{FF2B5EF4-FFF2-40B4-BE49-F238E27FC236}">
                <a16:creationId xmlns:a16="http://schemas.microsoft.com/office/drawing/2014/main" id="{1E22D01B-5184-A34E-B5D3-DE4182B6F6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2375" y="2713038"/>
            <a:ext cx="6469063"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ADAC-621D-AA46-A08C-62669B933BE2}"/>
              </a:ext>
            </a:extLst>
          </p:cNvPr>
          <p:cNvSpPr>
            <a:spLocks noGrp="1"/>
          </p:cNvSpPr>
          <p:nvPr>
            <p:ph type="title"/>
          </p:nvPr>
        </p:nvSpPr>
        <p:spPr/>
        <p:txBody>
          <a:bodyPr/>
          <a:lstStyle/>
          <a:p>
            <a:pPr eaLnBrk="1" hangingPunct="1">
              <a:defRPr/>
            </a:pPr>
            <a:r>
              <a:rPr lang="en-US" dirty="0"/>
              <a:t>Examples</a:t>
            </a:r>
          </a:p>
        </p:txBody>
      </p:sp>
      <p:sp>
        <p:nvSpPr>
          <p:cNvPr id="3" name="Content Placeholder 2">
            <a:extLst>
              <a:ext uri="{FF2B5EF4-FFF2-40B4-BE49-F238E27FC236}">
                <a16:creationId xmlns:a16="http://schemas.microsoft.com/office/drawing/2014/main" id="{3754B419-786E-FB42-9C41-CEE28A5D8CC1}"/>
              </a:ext>
            </a:extLst>
          </p:cNvPr>
          <p:cNvSpPr>
            <a:spLocks noGrp="1"/>
          </p:cNvSpPr>
          <p:nvPr>
            <p:ph idx="1"/>
          </p:nvPr>
        </p:nvSpPr>
        <p:spPr>
          <a:xfrm>
            <a:off x="685800" y="1570038"/>
            <a:ext cx="7772400" cy="3657600"/>
          </a:xfrm>
        </p:spPr>
        <p:txBody>
          <a:bodyPr/>
          <a:lstStyle/>
          <a:p>
            <a:pPr marL="0" indent="0" eaLnBrk="1" hangingPunct="1">
              <a:buFont typeface="Arial" charset="0"/>
              <a:buNone/>
              <a:defRPr/>
            </a:pPr>
            <a:r>
              <a:rPr lang="en-US" dirty="0"/>
              <a:t>That time Google ignored privacy settings. </a:t>
            </a:r>
            <a:endParaRPr lang="en-US" sz="1600" dirty="0"/>
          </a:p>
          <a:p>
            <a:pPr eaLnBrk="1" hangingPunct="1">
              <a:defRPr/>
            </a:pPr>
            <a:endParaRPr lang="en-US" dirty="0"/>
          </a:p>
        </p:txBody>
      </p:sp>
      <p:pic>
        <p:nvPicPr>
          <p:cNvPr id="39939" name="Picture 4">
            <a:extLst>
              <a:ext uri="{FF2B5EF4-FFF2-40B4-BE49-F238E27FC236}">
                <a16:creationId xmlns:a16="http://schemas.microsoft.com/office/drawing/2014/main" id="{A68E1348-072F-BF48-8506-1C3660DA21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3463" y="2328863"/>
            <a:ext cx="7334250"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FDCA6-6CBD-6041-BCA4-8A39E6F9C55B}"/>
              </a:ext>
            </a:extLst>
          </p:cNvPr>
          <p:cNvSpPr>
            <a:spLocks noGrp="1"/>
          </p:cNvSpPr>
          <p:nvPr>
            <p:ph type="title"/>
          </p:nvPr>
        </p:nvSpPr>
        <p:spPr/>
        <p:txBody>
          <a:bodyPr/>
          <a:lstStyle/>
          <a:p>
            <a:pPr eaLnBrk="1" hangingPunct="1">
              <a:defRPr/>
            </a:pPr>
            <a:r>
              <a:rPr lang="en-US" dirty="0"/>
              <a:t>Examples</a:t>
            </a:r>
          </a:p>
        </p:txBody>
      </p:sp>
      <p:sp>
        <p:nvSpPr>
          <p:cNvPr id="3" name="Content Placeholder 2">
            <a:extLst>
              <a:ext uri="{FF2B5EF4-FFF2-40B4-BE49-F238E27FC236}">
                <a16:creationId xmlns:a16="http://schemas.microsoft.com/office/drawing/2014/main" id="{3349CA65-ADBF-274E-8439-A434103B21C2}"/>
              </a:ext>
            </a:extLst>
          </p:cNvPr>
          <p:cNvSpPr>
            <a:spLocks noGrp="1"/>
          </p:cNvSpPr>
          <p:nvPr>
            <p:ph idx="1"/>
          </p:nvPr>
        </p:nvSpPr>
        <p:spPr>
          <a:xfrm>
            <a:off x="685800" y="1570038"/>
            <a:ext cx="7772400" cy="3657600"/>
          </a:xfrm>
        </p:spPr>
        <p:txBody>
          <a:bodyPr/>
          <a:lstStyle/>
          <a:p>
            <a:pPr marL="0" indent="0" eaLnBrk="1" hangingPunct="1">
              <a:buFont typeface="Arial" charset="0"/>
              <a:buNone/>
              <a:defRPr/>
            </a:pPr>
            <a:r>
              <a:rPr lang="en-US" dirty="0"/>
              <a:t>That time a doctor operated on own servers. </a:t>
            </a:r>
            <a:endParaRPr lang="en-US" sz="1600" dirty="0"/>
          </a:p>
          <a:p>
            <a:pPr eaLnBrk="1" hangingPunct="1">
              <a:defRPr/>
            </a:pPr>
            <a:endParaRPr lang="en-US" dirty="0"/>
          </a:p>
        </p:txBody>
      </p:sp>
      <p:pic>
        <p:nvPicPr>
          <p:cNvPr id="41987" name="Picture 3">
            <a:extLst>
              <a:ext uri="{FF2B5EF4-FFF2-40B4-BE49-F238E27FC236}">
                <a16:creationId xmlns:a16="http://schemas.microsoft.com/office/drawing/2014/main" id="{FE52C4C6-9729-284E-B844-9C944BCC93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227263"/>
            <a:ext cx="6502400" cy="357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14F22-EB32-9B49-B7CF-4AE14B8F7F3A}"/>
              </a:ext>
            </a:extLst>
          </p:cNvPr>
          <p:cNvSpPr>
            <a:spLocks noGrp="1"/>
          </p:cNvSpPr>
          <p:nvPr>
            <p:ph type="title"/>
          </p:nvPr>
        </p:nvSpPr>
        <p:spPr/>
        <p:txBody>
          <a:bodyPr/>
          <a:lstStyle/>
          <a:p>
            <a:pPr eaLnBrk="1" hangingPunct="1">
              <a:defRPr/>
            </a:pPr>
            <a:r>
              <a:rPr lang="en-US" dirty="0"/>
              <a:t>Controlling ESI</a:t>
            </a:r>
          </a:p>
        </p:txBody>
      </p:sp>
      <p:sp>
        <p:nvSpPr>
          <p:cNvPr id="44034" name="Content Placeholder 2">
            <a:extLst>
              <a:ext uri="{FF2B5EF4-FFF2-40B4-BE49-F238E27FC236}">
                <a16:creationId xmlns:a16="http://schemas.microsoft.com/office/drawing/2014/main" id="{80D6AAAA-5E87-1740-905D-B587B8D17202}"/>
              </a:ext>
            </a:extLst>
          </p:cNvPr>
          <p:cNvSpPr>
            <a:spLocks noGrp="1" noChangeArrowheads="1"/>
          </p:cNvSpPr>
          <p:nvPr>
            <p:ph idx="1"/>
          </p:nvPr>
        </p:nvSpPr>
        <p:spPr/>
        <p:txBody>
          <a:bodyPr/>
          <a:lstStyle/>
          <a:p>
            <a:pPr eaLnBrk="1" hangingPunct="1"/>
            <a:r>
              <a:rPr lang="en-US" altLang="en-US"/>
              <a:t>What data do you have?</a:t>
            </a:r>
          </a:p>
          <a:p>
            <a:pPr eaLnBrk="1" hangingPunct="1"/>
            <a:r>
              <a:rPr lang="en-US" altLang="en-US"/>
              <a:t>Where is it located?</a:t>
            </a:r>
          </a:p>
          <a:p>
            <a:pPr eaLnBrk="1" hangingPunct="1"/>
            <a:r>
              <a:rPr lang="en-US" altLang="en-US"/>
              <a:t>Who has access?</a:t>
            </a:r>
          </a:p>
          <a:p>
            <a:pPr eaLnBrk="1" hangingPunct="1"/>
            <a:r>
              <a:rPr lang="en-US" altLang="en-US"/>
              <a:t>How can it be accessed?</a:t>
            </a:r>
          </a:p>
          <a:p>
            <a:pPr eaLnBrk="1" hangingPunct="1"/>
            <a:r>
              <a:rPr lang="en-US" altLang="en-US"/>
              <a:t>Where and how can it leave the system?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6ADB-3C30-9E46-954A-13E3071FFAA2}"/>
              </a:ext>
            </a:extLst>
          </p:cNvPr>
          <p:cNvSpPr>
            <a:spLocks noGrp="1"/>
          </p:cNvSpPr>
          <p:nvPr>
            <p:ph type="title"/>
          </p:nvPr>
        </p:nvSpPr>
        <p:spPr>
          <a:xfrm>
            <a:off x="457200" y="152400"/>
            <a:ext cx="8229600" cy="914400"/>
          </a:xfrm>
        </p:spPr>
        <p:txBody>
          <a:bodyPr/>
          <a:lstStyle/>
          <a:p>
            <a:pPr eaLnBrk="1" hangingPunct="1">
              <a:defRPr/>
            </a:pPr>
            <a:r>
              <a:rPr lang="en-US" dirty="0"/>
              <a:t>Data Mapping</a:t>
            </a:r>
          </a:p>
        </p:txBody>
      </p:sp>
      <p:sp>
        <p:nvSpPr>
          <p:cNvPr id="46082" name="Content Placeholder 2">
            <a:extLst>
              <a:ext uri="{FF2B5EF4-FFF2-40B4-BE49-F238E27FC236}">
                <a16:creationId xmlns:a16="http://schemas.microsoft.com/office/drawing/2014/main" id="{A4984BCA-EAE3-1E41-9E20-694A75EF7232}"/>
              </a:ext>
            </a:extLst>
          </p:cNvPr>
          <p:cNvSpPr>
            <a:spLocks noGrp="1" noChangeArrowheads="1"/>
          </p:cNvSpPr>
          <p:nvPr>
            <p:ph idx="1"/>
          </p:nvPr>
        </p:nvSpPr>
        <p:spPr>
          <a:xfrm>
            <a:off x="457200" y="1371600"/>
            <a:ext cx="8229600" cy="4800600"/>
          </a:xfrm>
        </p:spPr>
        <p:txBody>
          <a:bodyPr/>
          <a:lstStyle/>
          <a:p>
            <a:pPr eaLnBrk="1" hangingPunct="1">
              <a:spcBef>
                <a:spcPct val="0"/>
              </a:spcBef>
              <a:spcAft>
                <a:spcPts val="1200"/>
              </a:spcAft>
            </a:pPr>
            <a:r>
              <a:rPr lang="en-US" altLang="en-US"/>
              <a:t>Where does the data come from?</a:t>
            </a:r>
          </a:p>
          <a:p>
            <a:pPr eaLnBrk="1" hangingPunct="1">
              <a:spcBef>
                <a:spcPct val="0"/>
              </a:spcBef>
              <a:spcAft>
                <a:spcPts val="1200"/>
              </a:spcAft>
            </a:pPr>
            <a:r>
              <a:rPr lang="en-US" altLang="en-US"/>
              <a:t>What is the purpose of the data?</a:t>
            </a:r>
          </a:p>
          <a:p>
            <a:pPr eaLnBrk="1" hangingPunct="1">
              <a:spcBef>
                <a:spcPct val="0"/>
              </a:spcBef>
              <a:spcAft>
                <a:spcPts val="1200"/>
              </a:spcAft>
            </a:pPr>
            <a:r>
              <a:rPr lang="en-US" altLang="en-US"/>
              <a:t>How does the data enter your company?</a:t>
            </a:r>
          </a:p>
          <a:p>
            <a:pPr eaLnBrk="1" hangingPunct="1">
              <a:spcBef>
                <a:spcPct val="0"/>
              </a:spcBef>
              <a:spcAft>
                <a:spcPts val="1200"/>
              </a:spcAft>
            </a:pPr>
            <a:r>
              <a:rPr lang="en-US" altLang="en-US"/>
              <a:t>How is the data classified?</a:t>
            </a:r>
          </a:p>
          <a:p>
            <a:pPr eaLnBrk="1" hangingPunct="1">
              <a:spcBef>
                <a:spcPct val="0"/>
              </a:spcBef>
              <a:spcAft>
                <a:spcPts val="1200"/>
              </a:spcAft>
            </a:pPr>
            <a:r>
              <a:rPr lang="en-US" altLang="en-US"/>
              <a:t>What is the format of the data?</a:t>
            </a:r>
          </a:p>
          <a:p>
            <a:pPr eaLnBrk="1" hangingPunct="1">
              <a:spcBef>
                <a:spcPct val="0"/>
              </a:spcBef>
              <a:spcAft>
                <a:spcPts val="1200"/>
              </a:spcAft>
            </a:pPr>
            <a:r>
              <a:rPr lang="en-US" altLang="en-US"/>
              <a:t>Where is the data stored?</a:t>
            </a:r>
          </a:p>
          <a:p>
            <a:pPr eaLnBrk="1" hangingPunct="1">
              <a:spcBef>
                <a:spcPct val="0"/>
              </a:spcBef>
              <a:spcAft>
                <a:spcPts val="1200"/>
              </a:spcAft>
            </a:pPr>
            <a:r>
              <a:rPr lang="en-US" altLang="en-US"/>
              <a:t>Where can the data be accessed?</a:t>
            </a:r>
          </a:p>
          <a:p>
            <a:pPr eaLnBrk="1" hangingPunct="1">
              <a:spcBef>
                <a:spcPct val="0"/>
              </a:spcBef>
              <a:spcAft>
                <a:spcPts val="1200"/>
              </a:spcAft>
            </a:pPr>
            <a:r>
              <a:rPr lang="en-US" altLang="en-US"/>
              <a:t>Who has access to the data?</a:t>
            </a:r>
          </a:p>
          <a:p>
            <a:pPr eaLnBrk="1" hangingPunct="1">
              <a:spcBef>
                <a:spcPct val="0"/>
              </a:spcBef>
              <a:spcAft>
                <a:spcPts val="1200"/>
              </a:spcAft>
            </a:pPr>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 name="Title 1">
            <a:extLst>
              <a:ext uri="{FF2B5EF4-FFF2-40B4-BE49-F238E27FC236}">
                <a16:creationId xmlns:a16="http://schemas.microsoft.com/office/drawing/2014/main" id="{5DBB16BB-9CA4-7349-BEB1-EEE69666845E}"/>
              </a:ext>
            </a:extLst>
          </p:cNvPr>
          <p:cNvSpPr>
            <a:spLocks noGrp="1" noChangeArrowheads="1"/>
          </p:cNvSpPr>
          <p:nvPr>
            <p:ph type="title" idx="4294967295"/>
          </p:nvPr>
        </p:nvSpPr>
        <p:spPr>
          <a:xfrm>
            <a:off x="625475" y="0"/>
            <a:ext cx="7997825" cy="1143000"/>
          </a:xfrm>
        </p:spPr>
        <p:txBody>
          <a:bodyPr/>
          <a:lstStyle/>
          <a:p>
            <a:pPr eaLnBrk="1" hangingPunct="1">
              <a:defRPr/>
            </a:pPr>
            <a:r>
              <a:rPr lang="en-US" altLang="en-US" dirty="0"/>
              <a:t>Home and Mobile Working</a:t>
            </a:r>
          </a:p>
        </p:txBody>
      </p:sp>
      <p:sp>
        <p:nvSpPr>
          <p:cNvPr id="48130" name="Content Placeholder 2">
            <a:extLst>
              <a:ext uri="{FF2B5EF4-FFF2-40B4-BE49-F238E27FC236}">
                <a16:creationId xmlns:a16="http://schemas.microsoft.com/office/drawing/2014/main" id="{6B257B30-83A0-8143-AA33-300CB4092E1A}"/>
              </a:ext>
            </a:extLst>
          </p:cNvPr>
          <p:cNvSpPr>
            <a:spLocks noGrp="1" noChangeArrowheads="1"/>
          </p:cNvSpPr>
          <p:nvPr>
            <p:ph idx="4294967295"/>
          </p:nvPr>
        </p:nvSpPr>
        <p:spPr>
          <a:xfrm>
            <a:off x="738188" y="1181100"/>
            <a:ext cx="7885112" cy="4625975"/>
          </a:xfrm>
        </p:spPr>
        <p:txBody>
          <a:bodyPr/>
          <a:lstStyle/>
          <a:p>
            <a:pPr eaLnBrk="1" hangingPunct="1"/>
            <a:r>
              <a:rPr lang="en-US" altLang="en-US"/>
              <a:t>Policies</a:t>
            </a:r>
          </a:p>
          <a:p>
            <a:pPr lvl="1" eaLnBrk="1" hangingPunct="1"/>
            <a:r>
              <a:rPr lang="en-US" altLang="en-US"/>
              <a:t>Virtual office</a:t>
            </a:r>
          </a:p>
          <a:p>
            <a:pPr lvl="1" eaLnBrk="1" hangingPunct="1"/>
            <a:r>
              <a:rPr lang="en-US" altLang="en-US"/>
              <a:t>Mobile working</a:t>
            </a:r>
          </a:p>
          <a:p>
            <a:pPr eaLnBrk="1" hangingPunct="1"/>
            <a:r>
              <a:rPr lang="en-US" altLang="en-US"/>
              <a:t>Threats</a:t>
            </a:r>
          </a:p>
          <a:p>
            <a:pPr lvl="1" eaLnBrk="1" hangingPunct="1"/>
            <a:r>
              <a:rPr lang="en-US" altLang="en-US"/>
              <a:t>Network attacks</a:t>
            </a:r>
          </a:p>
          <a:p>
            <a:pPr lvl="1" eaLnBrk="1" hangingPunct="1"/>
            <a:r>
              <a:rPr lang="en-US" altLang="en-US"/>
              <a:t>Viruses</a:t>
            </a:r>
          </a:p>
          <a:p>
            <a:pPr lvl="1" eaLnBrk="1" hangingPunct="1"/>
            <a:r>
              <a:rPr lang="en-US" altLang="en-US"/>
              <a:t>Data Loss</a:t>
            </a:r>
          </a:p>
          <a:p>
            <a:pPr eaLnBrk="1" hangingPunct="1"/>
            <a:r>
              <a:rPr lang="en-US" altLang="en-US"/>
              <a:t>Protect Data in Transit and at Rest</a:t>
            </a:r>
          </a:p>
          <a:p>
            <a:pPr eaLnBrk="1" hangingPunct="1"/>
            <a:r>
              <a:rPr lang="en-US" altLang="en-US"/>
              <a:t>Device Security / Requirements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 name="Title 1">
            <a:extLst>
              <a:ext uri="{FF2B5EF4-FFF2-40B4-BE49-F238E27FC236}">
                <a16:creationId xmlns:a16="http://schemas.microsoft.com/office/drawing/2014/main" id="{9E43F7AA-658C-E844-972D-9C27D31EE0EA}"/>
              </a:ext>
            </a:extLst>
          </p:cNvPr>
          <p:cNvSpPr>
            <a:spLocks noGrp="1" noChangeArrowheads="1"/>
          </p:cNvSpPr>
          <p:nvPr>
            <p:ph type="title" idx="4294967295"/>
          </p:nvPr>
        </p:nvSpPr>
        <p:spPr>
          <a:xfrm>
            <a:off x="625475" y="0"/>
            <a:ext cx="7997825" cy="1143000"/>
          </a:xfrm>
        </p:spPr>
        <p:txBody>
          <a:bodyPr/>
          <a:lstStyle/>
          <a:p>
            <a:pPr eaLnBrk="1" hangingPunct="1">
              <a:defRPr/>
            </a:pPr>
            <a:r>
              <a:rPr lang="en-US" altLang="en-US" dirty="0"/>
              <a:t>Secure Configuration</a:t>
            </a:r>
          </a:p>
        </p:txBody>
      </p:sp>
      <p:sp>
        <p:nvSpPr>
          <p:cNvPr id="50178" name="Content Placeholder 2">
            <a:extLst>
              <a:ext uri="{FF2B5EF4-FFF2-40B4-BE49-F238E27FC236}">
                <a16:creationId xmlns:a16="http://schemas.microsoft.com/office/drawing/2014/main" id="{22C50F7C-9FF3-2A49-9C85-0A7F65FDCA8C}"/>
              </a:ext>
            </a:extLst>
          </p:cNvPr>
          <p:cNvSpPr>
            <a:spLocks noGrp="1" noChangeArrowheads="1"/>
          </p:cNvSpPr>
          <p:nvPr>
            <p:ph idx="4294967295"/>
          </p:nvPr>
        </p:nvSpPr>
        <p:spPr>
          <a:xfrm>
            <a:off x="738188" y="1143000"/>
            <a:ext cx="8010525" cy="4806950"/>
          </a:xfrm>
        </p:spPr>
        <p:txBody>
          <a:bodyPr/>
          <a:lstStyle/>
          <a:p>
            <a:pPr eaLnBrk="1" hangingPunct="1"/>
            <a:r>
              <a:rPr lang="en-US" altLang="en-US"/>
              <a:t>Apply patches regularly / upon availability</a:t>
            </a:r>
          </a:p>
          <a:p>
            <a:pPr eaLnBrk="1" hangingPunct="1"/>
            <a:r>
              <a:rPr lang="en-US" altLang="en-US"/>
              <a:t>Baseline Build for all Devices</a:t>
            </a:r>
          </a:p>
          <a:p>
            <a:pPr eaLnBrk="1" hangingPunct="1"/>
            <a:r>
              <a:rPr lang="en-US" altLang="en-US"/>
              <a:t>Patch Management Policy/Process</a:t>
            </a:r>
          </a:p>
          <a:p>
            <a:pPr eaLnBrk="1" hangingPunct="1"/>
            <a:r>
              <a:rPr lang="en-US" altLang="en-US"/>
              <a:t>Practices to avoid:</a:t>
            </a:r>
          </a:p>
          <a:p>
            <a:pPr lvl="1" eaLnBrk="1" hangingPunct="1"/>
            <a:r>
              <a:rPr lang="en-US" altLang="en-US" sz="2200"/>
              <a:t>Use of default passwords</a:t>
            </a:r>
          </a:p>
          <a:p>
            <a:pPr lvl="1" eaLnBrk="1" hangingPunct="1"/>
            <a:r>
              <a:rPr lang="en-US" altLang="en-US" sz="2200"/>
              <a:t>Inconsistent software installation</a:t>
            </a:r>
          </a:p>
          <a:p>
            <a:pPr lvl="1" eaLnBrk="1" hangingPunct="1"/>
            <a:r>
              <a:rPr lang="en-US" altLang="en-US" sz="2200"/>
              <a:t>Retention of unnecessary software</a:t>
            </a:r>
          </a:p>
          <a:p>
            <a:pPr lvl="1" eaLnBrk="1" hangingPunct="1"/>
            <a:r>
              <a:rPr lang="en-US" altLang="en-US" sz="2200"/>
              <a:t>Improper file and directory permissions</a:t>
            </a:r>
          </a:p>
          <a:p>
            <a:pPr lvl="1" eaLnBrk="1" hangingPunct="1"/>
            <a:r>
              <a:rPr lang="en-US" altLang="en-US" sz="2200"/>
              <a:t>User accounts with unnecessary access privileges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 name="Title 1">
            <a:extLst>
              <a:ext uri="{FF2B5EF4-FFF2-40B4-BE49-F238E27FC236}">
                <a16:creationId xmlns:a16="http://schemas.microsoft.com/office/drawing/2014/main" id="{B5E409A4-083E-6B48-968D-7BBD4EB0340E}"/>
              </a:ext>
            </a:extLst>
          </p:cNvPr>
          <p:cNvSpPr>
            <a:spLocks noGrp="1" noChangeArrowheads="1"/>
          </p:cNvSpPr>
          <p:nvPr>
            <p:ph type="title" idx="4294967295"/>
          </p:nvPr>
        </p:nvSpPr>
        <p:spPr>
          <a:xfrm>
            <a:off x="625475" y="0"/>
            <a:ext cx="7997825" cy="1143000"/>
          </a:xfrm>
        </p:spPr>
        <p:txBody>
          <a:bodyPr/>
          <a:lstStyle/>
          <a:p>
            <a:pPr eaLnBrk="1" hangingPunct="1">
              <a:defRPr/>
            </a:pPr>
            <a:r>
              <a:rPr lang="en-US" altLang="en-US" dirty="0"/>
              <a:t>Removable Media Controls</a:t>
            </a:r>
          </a:p>
        </p:txBody>
      </p:sp>
      <p:sp>
        <p:nvSpPr>
          <p:cNvPr id="52226" name="Content Placeholder 2">
            <a:extLst>
              <a:ext uri="{FF2B5EF4-FFF2-40B4-BE49-F238E27FC236}">
                <a16:creationId xmlns:a16="http://schemas.microsoft.com/office/drawing/2014/main" id="{93E3937F-E404-BC49-AAC4-34C1ECD86032}"/>
              </a:ext>
            </a:extLst>
          </p:cNvPr>
          <p:cNvSpPr>
            <a:spLocks noGrp="1" noChangeArrowheads="1"/>
          </p:cNvSpPr>
          <p:nvPr>
            <p:ph idx="4294967295"/>
          </p:nvPr>
        </p:nvSpPr>
        <p:spPr>
          <a:xfrm>
            <a:off x="738188" y="836613"/>
            <a:ext cx="7885112" cy="5326062"/>
          </a:xfrm>
        </p:spPr>
        <p:txBody>
          <a:bodyPr/>
          <a:lstStyle/>
          <a:p>
            <a:pPr eaLnBrk="1" hangingPunct="1"/>
            <a:r>
              <a:rPr lang="en-US" altLang="en-US"/>
              <a:t>What is the Risk?</a:t>
            </a:r>
          </a:p>
          <a:p>
            <a:pPr lvl="1" eaLnBrk="1" hangingPunct="1"/>
            <a:r>
              <a:rPr lang="en-US" altLang="en-US" sz="2200"/>
              <a:t>Loss of sensitive information </a:t>
            </a:r>
          </a:p>
          <a:p>
            <a:pPr lvl="1" eaLnBrk="1" hangingPunct="1"/>
            <a:r>
              <a:rPr lang="en-US" altLang="en-US" sz="2200"/>
              <a:t>Introduction of malware</a:t>
            </a:r>
          </a:p>
          <a:p>
            <a:pPr lvl="1" eaLnBrk="1" hangingPunct="1"/>
            <a:r>
              <a:rPr lang="en-US" altLang="en-US" sz="2200"/>
              <a:t>Reputational damage</a:t>
            </a:r>
          </a:p>
          <a:p>
            <a:pPr eaLnBrk="1" hangingPunct="1"/>
            <a:r>
              <a:rPr lang="en-US" altLang="en-US"/>
              <a:t>Removable Media Policy</a:t>
            </a:r>
          </a:p>
          <a:p>
            <a:pPr eaLnBrk="1" hangingPunct="1"/>
            <a:r>
              <a:rPr lang="en-US" altLang="en-US"/>
              <a:t>Best Practices to Implement:</a:t>
            </a:r>
          </a:p>
          <a:p>
            <a:pPr lvl="1" eaLnBrk="1" hangingPunct="1"/>
            <a:r>
              <a:rPr lang="en-US" altLang="en-US"/>
              <a:t>Limit use of removable media</a:t>
            </a:r>
          </a:p>
          <a:p>
            <a:pPr lvl="1" eaLnBrk="1" hangingPunct="1"/>
            <a:r>
              <a:rPr lang="en-US" altLang="en-US"/>
              <a:t>Scan all media for malware</a:t>
            </a:r>
          </a:p>
          <a:p>
            <a:pPr lvl="1" eaLnBrk="1" hangingPunct="1"/>
            <a:r>
              <a:rPr lang="en-US" altLang="en-US"/>
              <a:t>Formally issue media to users</a:t>
            </a:r>
          </a:p>
          <a:p>
            <a:pPr lvl="1" eaLnBrk="1" hangingPunct="1"/>
            <a:r>
              <a:rPr lang="en-US" altLang="en-US"/>
              <a:t>Encrypt information held on media</a:t>
            </a:r>
          </a:p>
          <a:p>
            <a:pPr lvl="1" eaLnBrk="1" hangingPunct="1"/>
            <a:r>
              <a:rPr lang="en-US" altLang="en-US"/>
              <a:t>Manage reuse/disposal of removable media</a:t>
            </a:r>
          </a:p>
          <a:p>
            <a:pPr lvl="1" eaLnBrk="1" hangingPunct="1"/>
            <a:r>
              <a:rPr lang="en-US" altLang="en-US"/>
              <a:t>Educate users and maintain awareness</a:t>
            </a:r>
          </a:p>
          <a:p>
            <a:pPr eaLnBrk="1" hangingPunct="1"/>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 name="Title 1">
            <a:extLst>
              <a:ext uri="{FF2B5EF4-FFF2-40B4-BE49-F238E27FC236}">
                <a16:creationId xmlns:a16="http://schemas.microsoft.com/office/drawing/2014/main" id="{AB7A6EAE-9C99-F440-B262-187EAEC20E4A}"/>
              </a:ext>
            </a:extLst>
          </p:cNvPr>
          <p:cNvSpPr>
            <a:spLocks noGrp="1" noChangeArrowheads="1"/>
          </p:cNvSpPr>
          <p:nvPr>
            <p:ph type="title" idx="4294967295"/>
          </p:nvPr>
        </p:nvSpPr>
        <p:spPr>
          <a:xfrm>
            <a:off x="625475" y="0"/>
            <a:ext cx="7997825" cy="1143000"/>
          </a:xfrm>
        </p:spPr>
        <p:txBody>
          <a:bodyPr/>
          <a:lstStyle/>
          <a:p>
            <a:pPr eaLnBrk="1" hangingPunct="1">
              <a:defRPr/>
            </a:pPr>
            <a:r>
              <a:rPr lang="en-US" altLang="en-US" dirty="0"/>
              <a:t>Managing User Privileges</a:t>
            </a:r>
          </a:p>
        </p:txBody>
      </p:sp>
      <p:sp>
        <p:nvSpPr>
          <p:cNvPr id="54274" name="Content Placeholder 2">
            <a:extLst>
              <a:ext uri="{FF2B5EF4-FFF2-40B4-BE49-F238E27FC236}">
                <a16:creationId xmlns:a16="http://schemas.microsoft.com/office/drawing/2014/main" id="{6401E5CE-F184-2A4A-A621-51FE65944F0E}"/>
              </a:ext>
            </a:extLst>
          </p:cNvPr>
          <p:cNvSpPr>
            <a:spLocks noGrp="1" noChangeArrowheads="1"/>
          </p:cNvSpPr>
          <p:nvPr>
            <p:ph idx="4294967295"/>
          </p:nvPr>
        </p:nvSpPr>
        <p:spPr>
          <a:xfrm>
            <a:off x="738188" y="981075"/>
            <a:ext cx="8297862" cy="4895850"/>
          </a:xfrm>
        </p:spPr>
        <p:txBody>
          <a:bodyPr/>
          <a:lstStyle/>
          <a:p>
            <a:pPr eaLnBrk="1" hangingPunct="1"/>
            <a:r>
              <a:rPr lang="en-US" altLang="en-US"/>
              <a:t>Access Control Policy</a:t>
            </a:r>
          </a:p>
          <a:p>
            <a:pPr eaLnBrk="1" hangingPunct="1"/>
            <a:r>
              <a:rPr lang="en-US" altLang="en-US"/>
              <a:t>User Provisioning</a:t>
            </a:r>
          </a:p>
          <a:p>
            <a:pPr lvl="1" eaLnBrk="1" hangingPunct="1"/>
            <a:r>
              <a:rPr lang="en-US" altLang="en-US"/>
              <a:t>Formal request and approval</a:t>
            </a:r>
          </a:p>
          <a:p>
            <a:pPr lvl="1" eaLnBrk="1" hangingPunct="1"/>
            <a:r>
              <a:rPr lang="en-US" altLang="en-US"/>
              <a:t>Follow the principle of least privilege necessary</a:t>
            </a:r>
          </a:p>
          <a:p>
            <a:pPr lvl="1" eaLnBrk="1" hangingPunct="1"/>
            <a:r>
              <a:rPr lang="en-US" altLang="en-US"/>
              <a:t>Regulate the creation of new accounts, administration of rights, and the editing of account details</a:t>
            </a:r>
          </a:p>
          <a:p>
            <a:pPr eaLnBrk="1" hangingPunct="1"/>
            <a:r>
              <a:rPr lang="en-US" altLang="en-US"/>
              <a:t>User De-provisioning</a:t>
            </a:r>
          </a:p>
          <a:p>
            <a:pPr lvl="1" eaLnBrk="1" hangingPunct="1"/>
            <a:r>
              <a:rPr lang="en-US" altLang="en-US"/>
              <a:t>Disable or delete access</a:t>
            </a:r>
          </a:p>
          <a:p>
            <a:pPr lvl="1" eaLnBrk="1" hangingPunct="1"/>
            <a:r>
              <a:rPr lang="en-US" altLang="en-US"/>
              <a:t>Admin password change when support leave</a:t>
            </a:r>
          </a:p>
          <a:p>
            <a:pPr eaLnBrk="1" hangingPunct="1"/>
            <a:r>
              <a:rPr lang="en-US" altLang="en-US"/>
              <a:t>User Access Reviews</a:t>
            </a:r>
          </a:p>
          <a:p>
            <a:pPr eaLnBrk="1" hangingPunct="1"/>
            <a:r>
              <a:rPr lang="en-US" altLang="en-US"/>
              <a:t>Restrict Administrative Access</a:t>
            </a:r>
          </a:p>
          <a:p>
            <a:pPr eaLnBrk="1" hangingPunct="1"/>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7EA4A-7ECC-F84B-AA4E-FC54A37CE413}"/>
              </a:ext>
            </a:extLst>
          </p:cNvPr>
          <p:cNvSpPr>
            <a:spLocks noGrp="1"/>
          </p:cNvSpPr>
          <p:nvPr>
            <p:ph type="title"/>
          </p:nvPr>
        </p:nvSpPr>
        <p:spPr>
          <a:xfrm>
            <a:off x="681038" y="187325"/>
            <a:ext cx="7772400" cy="1143000"/>
          </a:xfrm>
        </p:spPr>
        <p:txBody>
          <a:bodyPr/>
          <a:lstStyle/>
          <a:p>
            <a:pPr eaLnBrk="1" hangingPunct="1">
              <a:defRPr/>
            </a:pPr>
            <a:r>
              <a:rPr lang="en-US" dirty="0"/>
              <a:t>Your Current Work Environment</a:t>
            </a:r>
          </a:p>
        </p:txBody>
      </p:sp>
      <p:pic>
        <p:nvPicPr>
          <p:cNvPr id="5122" name="Content Placeholder 3">
            <a:extLst>
              <a:ext uri="{FF2B5EF4-FFF2-40B4-BE49-F238E27FC236}">
                <a16:creationId xmlns:a16="http://schemas.microsoft.com/office/drawing/2014/main" id="{30E13EAB-53B0-174B-83E8-257CFC80D30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2038" y="2100263"/>
            <a:ext cx="1524000" cy="1122362"/>
          </a:xfrm>
        </p:spPr>
      </p:pic>
      <p:pic>
        <p:nvPicPr>
          <p:cNvPr id="5123" name="Picture 5">
            <a:extLst>
              <a:ext uri="{FF2B5EF4-FFF2-40B4-BE49-F238E27FC236}">
                <a16:creationId xmlns:a16="http://schemas.microsoft.com/office/drawing/2014/main" id="{3ED1B954-BC4E-6044-98AD-F41B98174B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3725" y="4071938"/>
            <a:ext cx="2908300"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
            <a:extLst>
              <a:ext uri="{FF2B5EF4-FFF2-40B4-BE49-F238E27FC236}">
                <a16:creationId xmlns:a16="http://schemas.microsoft.com/office/drawing/2014/main" id="{33E94B63-DF6C-0645-9F10-295904759E5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47875" y="4010025"/>
            <a:ext cx="227965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7">
            <a:extLst>
              <a:ext uri="{FF2B5EF4-FFF2-40B4-BE49-F238E27FC236}">
                <a16:creationId xmlns:a16="http://schemas.microsoft.com/office/drawing/2014/main" id="{8DF70FD0-666B-534C-8B74-39BF0594A5A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57875" y="3668713"/>
            <a:ext cx="2898775"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8">
            <a:extLst>
              <a:ext uri="{FF2B5EF4-FFF2-40B4-BE49-F238E27FC236}">
                <a16:creationId xmlns:a16="http://schemas.microsoft.com/office/drawing/2014/main" id="{84505B50-516A-5C4A-B208-F221285FDCD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4175" y="1498600"/>
            <a:ext cx="2279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9">
            <a:extLst>
              <a:ext uri="{FF2B5EF4-FFF2-40B4-BE49-F238E27FC236}">
                <a16:creationId xmlns:a16="http://schemas.microsoft.com/office/drawing/2014/main" id="{86B7D479-99E0-124F-A16C-9CC94C8B71D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72238" y="927100"/>
            <a:ext cx="24130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2">
            <a:extLst>
              <a:ext uri="{FF2B5EF4-FFF2-40B4-BE49-F238E27FC236}">
                <a16:creationId xmlns:a16="http://schemas.microsoft.com/office/drawing/2014/main" id="{EB8BC5C3-7780-8249-80D0-3E02C31C746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69888" y="1328738"/>
            <a:ext cx="2730500"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4">
            <a:extLst>
              <a:ext uri="{FF2B5EF4-FFF2-40B4-BE49-F238E27FC236}">
                <a16:creationId xmlns:a16="http://schemas.microsoft.com/office/drawing/2014/main" id="{6D5C9175-B8DF-A94D-8D28-7F1B65A62BD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40450" y="927100"/>
            <a:ext cx="28797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0">
            <a:extLst>
              <a:ext uri="{FF2B5EF4-FFF2-40B4-BE49-F238E27FC236}">
                <a16:creationId xmlns:a16="http://schemas.microsoft.com/office/drawing/2014/main" id="{CDF59697-B675-6649-A86B-2B8BB950585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54000" y="3943350"/>
            <a:ext cx="453390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1">
            <a:extLst>
              <a:ext uri="{FF2B5EF4-FFF2-40B4-BE49-F238E27FC236}">
                <a16:creationId xmlns:a16="http://schemas.microsoft.com/office/drawing/2014/main" id="{0175A6AC-ED84-454C-9BCD-B76162BD4584}"/>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863850" y="1611313"/>
            <a:ext cx="3570288"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2">
            <a:extLst>
              <a:ext uri="{FF2B5EF4-FFF2-40B4-BE49-F238E27FC236}">
                <a16:creationId xmlns:a16="http://schemas.microsoft.com/office/drawing/2014/main" id="{12A77A13-82E7-8D42-856A-000DEFD7FFAE}"/>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841875" y="3481388"/>
            <a:ext cx="4191000"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 name="Title 1">
            <a:extLst>
              <a:ext uri="{FF2B5EF4-FFF2-40B4-BE49-F238E27FC236}">
                <a16:creationId xmlns:a16="http://schemas.microsoft.com/office/drawing/2014/main" id="{75AA109B-48AE-1145-9E29-F2F85D879C42}"/>
              </a:ext>
            </a:extLst>
          </p:cNvPr>
          <p:cNvSpPr>
            <a:spLocks noGrp="1" noChangeArrowheads="1"/>
          </p:cNvSpPr>
          <p:nvPr>
            <p:ph type="title" idx="4294967295"/>
          </p:nvPr>
        </p:nvSpPr>
        <p:spPr>
          <a:xfrm>
            <a:off x="625475" y="0"/>
            <a:ext cx="7997825" cy="1143000"/>
          </a:xfrm>
        </p:spPr>
        <p:txBody>
          <a:bodyPr/>
          <a:lstStyle/>
          <a:p>
            <a:pPr eaLnBrk="1" hangingPunct="1">
              <a:defRPr/>
            </a:pPr>
            <a:r>
              <a:rPr lang="en-US" altLang="en-US" dirty="0"/>
              <a:t>Monitoring</a:t>
            </a:r>
          </a:p>
        </p:txBody>
      </p:sp>
      <p:sp>
        <p:nvSpPr>
          <p:cNvPr id="24579" name="Content Placeholder 2">
            <a:extLst>
              <a:ext uri="{FF2B5EF4-FFF2-40B4-BE49-F238E27FC236}">
                <a16:creationId xmlns:a16="http://schemas.microsoft.com/office/drawing/2014/main" id="{F4F8F789-DE3D-D244-9040-FC77F238BC6A}"/>
              </a:ext>
            </a:extLst>
          </p:cNvPr>
          <p:cNvSpPr>
            <a:spLocks noGrp="1" noChangeArrowheads="1"/>
          </p:cNvSpPr>
          <p:nvPr>
            <p:ph idx="4294967295"/>
          </p:nvPr>
        </p:nvSpPr>
        <p:spPr>
          <a:xfrm>
            <a:off x="738188" y="1479550"/>
            <a:ext cx="8154987" cy="3657600"/>
          </a:xfrm>
        </p:spPr>
        <p:txBody>
          <a:bodyPr/>
          <a:lstStyle/>
          <a:p>
            <a:pPr eaLnBrk="1" hangingPunct="1">
              <a:defRPr/>
            </a:pPr>
            <a:r>
              <a:rPr lang="en-US" altLang="en-US" dirty="0"/>
              <a:t>Develop a Monitoring Strategy</a:t>
            </a:r>
          </a:p>
          <a:p>
            <a:pPr eaLnBrk="1" hangingPunct="1">
              <a:defRPr/>
            </a:pPr>
            <a:r>
              <a:rPr lang="en-US" altLang="en-US" dirty="0"/>
              <a:t>Continuously Monitor all Systems &amp; Networks</a:t>
            </a:r>
          </a:p>
          <a:p>
            <a:pPr eaLnBrk="1" hangingPunct="1">
              <a:defRPr/>
            </a:pPr>
            <a:r>
              <a:rPr lang="en-US" altLang="en-US" dirty="0"/>
              <a:t>Capture and Analyze Logs for Unusual Activity</a:t>
            </a:r>
          </a:p>
          <a:p>
            <a:pPr eaLnBrk="1" hangingPunct="1">
              <a:defRPr/>
            </a:pPr>
            <a:r>
              <a:rPr lang="en-US" altLang="en-US" dirty="0"/>
              <a:t>Real-Time Monitoring:</a:t>
            </a:r>
          </a:p>
          <a:p>
            <a:pPr lvl="1" eaLnBrk="1" hangingPunct="1">
              <a:defRPr/>
            </a:pPr>
            <a:r>
              <a:rPr lang="en-US" altLang="en-US" dirty="0"/>
              <a:t>Monitor network performance / availability / traffic</a:t>
            </a:r>
          </a:p>
          <a:p>
            <a:pPr lvl="1" eaLnBrk="1" hangingPunct="1">
              <a:defRPr/>
            </a:pPr>
            <a:r>
              <a:rPr lang="en-US" altLang="en-US" dirty="0"/>
              <a:t>Monitor user activity (detect and stop malicious activity before security is compromised)</a:t>
            </a:r>
          </a:p>
          <a:p>
            <a:pPr lvl="1" eaLnBrk="1" hangingPunct="1">
              <a:defRPr/>
            </a:pPr>
            <a:r>
              <a:rPr lang="en-US" altLang="en-US" dirty="0"/>
              <a:t>Monitor computer operations (key backups)</a:t>
            </a:r>
          </a:p>
          <a:p>
            <a:pPr marL="0" indent="0" eaLnBrk="1" hangingPunct="1">
              <a:buFontTx/>
              <a:buNone/>
              <a:defRPr/>
            </a:pPr>
            <a:endParaRPr lang="en-US" altLang="en-US" dirty="0"/>
          </a:p>
          <a:p>
            <a:pPr eaLnBrk="1" hangingPunct="1">
              <a:defRPr/>
            </a:pPr>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 name="Title 1">
            <a:extLst>
              <a:ext uri="{FF2B5EF4-FFF2-40B4-BE49-F238E27FC236}">
                <a16:creationId xmlns:a16="http://schemas.microsoft.com/office/drawing/2014/main" id="{ACAE32D4-F6C5-8F4B-9A79-C10B31AE7CB8}"/>
              </a:ext>
            </a:extLst>
          </p:cNvPr>
          <p:cNvSpPr>
            <a:spLocks noGrp="1" noChangeArrowheads="1"/>
          </p:cNvSpPr>
          <p:nvPr>
            <p:ph type="title" idx="4294967295"/>
          </p:nvPr>
        </p:nvSpPr>
        <p:spPr>
          <a:xfrm>
            <a:off x="625475" y="0"/>
            <a:ext cx="7997825" cy="1143000"/>
          </a:xfrm>
        </p:spPr>
        <p:txBody>
          <a:bodyPr/>
          <a:lstStyle/>
          <a:p>
            <a:pPr eaLnBrk="1" hangingPunct="1">
              <a:defRPr/>
            </a:pPr>
            <a:r>
              <a:rPr lang="en-US" altLang="en-US" dirty="0"/>
              <a:t>Malware Protection</a:t>
            </a:r>
          </a:p>
        </p:txBody>
      </p:sp>
      <p:sp>
        <p:nvSpPr>
          <p:cNvPr id="58370" name="Content Placeholder 2">
            <a:extLst>
              <a:ext uri="{FF2B5EF4-FFF2-40B4-BE49-F238E27FC236}">
                <a16:creationId xmlns:a16="http://schemas.microsoft.com/office/drawing/2014/main" id="{57E6631D-E21F-7A42-A525-50FC6A0D3A66}"/>
              </a:ext>
            </a:extLst>
          </p:cNvPr>
          <p:cNvSpPr>
            <a:spLocks noGrp="1" noChangeArrowheads="1"/>
          </p:cNvSpPr>
          <p:nvPr>
            <p:ph idx="4294967295"/>
          </p:nvPr>
        </p:nvSpPr>
        <p:spPr>
          <a:xfrm>
            <a:off x="738188" y="1109663"/>
            <a:ext cx="8010525" cy="3744912"/>
          </a:xfrm>
        </p:spPr>
        <p:txBody>
          <a:bodyPr/>
          <a:lstStyle/>
          <a:p>
            <a:pPr eaLnBrk="1" hangingPunct="1"/>
            <a:r>
              <a:rPr lang="en-US" altLang="en-US"/>
              <a:t>Malware Policy</a:t>
            </a:r>
          </a:p>
          <a:p>
            <a:pPr eaLnBrk="1" hangingPunct="1"/>
            <a:r>
              <a:rPr lang="en-US" altLang="en-US"/>
              <a:t>Train Users to be Vigilant</a:t>
            </a:r>
          </a:p>
          <a:p>
            <a:pPr lvl="1" eaLnBrk="1" hangingPunct="1"/>
            <a:r>
              <a:rPr lang="en-US" altLang="en-US"/>
              <a:t>Look for emails with attachments, links, or requests to enter your User ID and password</a:t>
            </a:r>
          </a:p>
          <a:p>
            <a:pPr lvl="1" eaLnBrk="1" hangingPunct="1"/>
            <a:r>
              <a:rPr lang="en-US" altLang="en-US"/>
              <a:t>Report suspicious emails / messages</a:t>
            </a:r>
          </a:p>
          <a:p>
            <a:pPr eaLnBrk="1" hangingPunct="1"/>
            <a:r>
              <a:rPr lang="en-US" altLang="en-US"/>
              <a:t>Implement Protective Tools</a:t>
            </a:r>
          </a:p>
          <a:p>
            <a:pPr lvl="1" eaLnBrk="1" hangingPunct="1"/>
            <a:r>
              <a:rPr lang="en-US" altLang="en-US"/>
              <a:t>Anti-virus security package</a:t>
            </a:r>
          </a:p>
          <a:p>
            <a:pPr lvl="1" eaLnBrk="1" hangingPunct="1"/>
            <a:r>
              <a:rPr lang="en-US" altLang="en-US"/>
              <a:t>Scan for malware across the organization</a:t>
            </a:r>
          </a:p>
          <a:p>
            <a:pPr lvl="1" eaLnBrk="1" hangingPunct="1"/>
            <a:r>
              <a:rPr lang="en-US" altLang="en-US"/>
              <a:t>Automatically filter out malicious attempts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 name="Title 1">
            <a:extLst>
              <a:ext uri="{FF2B5EF4-FFF2-40B4-BE49-F238E27FC236}">
                <a16:creationId xmlns:a16="http://schemas.microsoft.com/office/drawing/2014/main" id="{56F06AF9-C5B5-5A4C-AF28-80899B92D077}"/>
              </a:ext>
            </a:extLst>
          </p:cNvPr>
          <p:cNvSpPr>
            <a:spLocks noGrp="1" noChangeArrowheads="1"/>
          </p:cNvSpPr>
          <p:nvPr>
            <p:ph type="title" idx="4294967295"/>
          </p:nvPr>
        </p:nvSpPr>
        <p:spPr>
          <a:xfrm>
            <a:off x="625475" y="0"/>
            <a:ext cx="7997825" cy="1143000"/>
          </a:xfrm>
        </p:spPr>
        <p:txBody>
          <a:bodyPr/>
          <a:lstStyle/>
          <a:p>
            <a:pPr eaLnBrk="1" hangingPunct="1">
              <a:defRPr/>
            </a:pPr>
            <a:r>
              <a:rPr lang="en-US" altLang="en-US" dirty="0"/>
              <a:t>Network Security</a:t>
            </a:r>
          </a:p>
        </p:txBody>
      </p:sp>
      <p:sp>
        <p:nvSpPr>
          <p:cNvPr id="60418" name="Content Placeholder 2">
            <a:extLst>
              <a:ext uri="{FF2B5EF4-FFF2-40B4-BE49-F238E27FC236}">
                <a16:creationId xmlns:a16="http://schemas.microsoft.com/office/drawing/2014/main" id="{7F075CA8-043E-984F-B30E-512F58186960}"/>
              </a:ext>
            </a:extLst>
          </p:cNvPr>
          <p:cNvSpPr>
            <a:spLocks noGrp="1" noChangeArrowheads="1"/>
          </p:cNvSpPr>
          <p:nvPr>
            <p:ph idx="4294967295"/>
          </p:nvPr>
        </p:nvSpPr>
        <p:spPr>
          <a:xfrm>
            <a:off x="738188" y="1076325"/>
            <a:ext cx="7885112" cy="4932363"/>
          </a:xfrm>
        </p:spPr>
        <p:txBody>
          <a:bodyPr/>
          <a:lstStyle/>
          <a:p>
            <a:pPr eaLnBrk="1" hangingPunct="1"/>
            <a:r>
              <a:rPr lang="en-US" altLang="en-US"/>
              <a:t>Security Policy</a:t>
            </a:r>
          </a:p>
          <a:p>
            <a:pPr eaLnBrk="1" hangingPunct="1"/>
            <a:r>
              <a:rPr lang="en-US" altLang="en-US"/>
              <a:t>Apply the Principle of Least Privilege</a:t>
            </a:r>
          </a:p>
          <a:p>
            <a:pPr eaLnBrk="1" hangingPunct="1"/>
            <a:r>
              <a:rPr lang="en-US" altLang="en-US"/>
              <a:t>Dual Authentication</a:t>
            </a:r>
          </a:p>
          <a:p>
            <a:pPr eaLnBrk="1" hangingPunct="1"/>
            <a:r>
              <a:rPr lang="en-US" altLang="en-US"/>
              <a:t>Segmented Networks</a:t>
            </a:r>
          </a:p>
          <a:p>
            <a:pPr lvl="1" eaLnBrk="1" hangingPunct="1"/>
            <a:r>
              <a:rPr lang="en-US" altLang="en-US"/>
              <a:t>Separate zones for data based on security requirements</a:t>
            </a:r>
          </a:p>
          <a:p>
            <a:pPr eaLnBrk="1" hangingPunct="1"/>
            <a:r>
              <a:rPr lang="en-US" altLang="en-US"/>
              <a:t>Network Security Scanner</a:t>
            </a:r>
          </a:p>
          <a:p>
            <a:pPr eaLnBrk="1" hangingPunct="1"/>
            <a:r>
              <a:rPr lang="en-US" altLang="en-US"/>
              <a:t>Vulnerability Scanning</a:t>
            </a:r>
          </a:p>
          <a:p>
            <a:pPr eaLnBrk="1" hangingPunct="1"/>
            <a:r>
              <a:rPr lang="en-US" altLang="en-US"/>
              <a:t>Patch Management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80DB-9BFF-5F44-A28A-E30252ED86AD}"/>
              </a:ext>
            </a:extLst>
          </p:cNvPr>
          <p:cNvSpPr>
            <a:spLocks noGrp="1"/>
          </p:cNvSpPr>
          <p:nvPr>
            <p:ph type="title"/>
          </p:nvPr>
        </p:nvSpPr>
        <p:spPr/>
        <p:txBody>
          <a:bodyPr/>
          <a:lstStyle/>
          <a:p>
            <a:pPr eaLnBrk="1" hangingPunct="1">
              <a:defRPr/>
            </a:pPr>
            <a:r>
              <a:rPr lang="en-US" dirty="0"/>
              <a:t>Guidelines/Suggestions</a:t>
            </a:r>
          </a:p>
        </p:txBody>
      </p:sp>
      <p:sp>
        <p:nvSpPr>
          <p:cNvPr id="62466" name="Content Placeholder 2">
            <a:extLst>
              <a:ext uri="{FF2B5EF4-FFF2-40B4-BE49-F238E27FC236}">
                <a16:creationId xmlns:a16="http://schemas.microsoft.com/office/drawing/2014/main" id="{0C4E158B-84A4-9945-9861-FD52F9F38F17}"/>
              </a:ext>
            </a:extLst>
          </p:cNvPr>
          <p:cNvSpPr>
            <a:spLocks noGrp="1" noChangeArrowheads="1"/>
          </p:cNvSpPr>
          <p:nvPr>
            <p:ph idx="1"/>
          </p:nvPr>
        </p:nvSpPr>
        <p:spPr>
          <a:xfrm>
            <a:off x="685800" y="1708150"/>
            <a:ext cx="7772400" cy="3657600"/>
          </a:xfrm>
        </p:spPr>
        <p:txBody>
          <a:bodyPr/>
          <a:lstStyle/>
          <a:p>
            <a:pPr eaLnBrk="1" hangingPunct="1"/>
            <a:r>
              <a:rPr lang="en-US" altLang="en-US" sz="2400"/>
              <a:t>Effective Policies and Procedures</a:t>
            </a:r>
          </a:p>
          <a:p>
            <a:pPr eaLnBrk="1" hangingPunct="1"/>
            <a:r>
              <a:rPr lang="en-US" altLang="en-US" sz="2400"/>
              <a:t>Culture of Awareness</a:t>
            </a:r>
          </a:p>
          <a:p>
            <a:pPr lvl="1" eaLnBrk="1" hangingPunct="1"/>
            <a:r>
              <a:rPr lang="en-US" altLang="en-US" sz="2000"/>
              <a:t>Know your risks</a:t>
            </a:r>
          </a:p>
          <a:p>
            <a:pPr lvl="1" eaLnBrk="1" hangingPunct="1"/>
            <a:r>
              <a:rPr lang="en-US" altLang="en-US" sz="2000"/>
              <a:t>Prioritize your budget to address</a:t>
            </a:r>
          </a:p>
          <a:p>
            <a:pPr lvl="1" eaLnBrk="1" hangingPunct="1"/>
            <a:r>
              <a:rPr lang="en-US" altLang="en-US" sz="2000"/>
              <a:t>Training</a:t>
            </a:r>
          </a:p>
          <a:p>
            <a:pPr lvl="1" eaLnBrk="1" hangingPunct="1"/>
            <a:r>
              <a:rPr lang="en-US" altLang="en-US" sz="2000"/>
              <a:t>Ongoing effort - forever</a:t>
            </a:r>
          </a:p>
          <a:p>
            <a:pPr eaLnBrk="1" hangingPunct="1"/>
            <a:r>
              <a:rPr lang="en-US" altLang="en-US" sz="2400"/>
              <a:t>Technical and Administrative Controls</a:t>
            </a:r>
          </a:p>
          <a:p>
            <a:pPr lvl="1" eaLnBrk="1" hangingPunct="1"/>
            <a:r>
              <a:rPr lang="en-US" altLang="en-US" sz="2000"/>
              <a:t>Proactive</a:t>
            </a:r>
          </a:p>
          <a:p>
            <a:pPr lvl="1" eaLnBrk="1" hangingPunct="1"/>
            <a:r>
              <a:rPr lang="en-US" altLang="en-US" sz="2000"/>
              <a:t>Monitoring/Reactive</a:t>
            </a:r>
          </a:p>
          <a:p>
            <a:pPr eaLnBrk="1" hangingPunct="1"/>
            <a:r>
              <a:rPr lang="en-US" altLang="en-US" sz="2400"/>
              <a:t>Breach Notification Protocol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D8A02-C563-8C40-971C-69D5FC10F11F}"/>
              </a:ext>
            </a:extLst>
          </p:cNvPr>
          <p:cNvSpPr>
            <a:spLocks noGrp="1"/>
          </p:cNvSpPr>
          <p:nvPr>
            <p:ph type="title"/>
          </p:nvPr>
        </p:nvSpPr>
        <p:spPr/>
        <p:txBody>
          <a:bodyPr/>
          <a:lstStyle/>
          <a:p>
            <a:pPr eaLnBrk="1" hangingPunct="1">
              <a:defRPr/>
            </a:pPr>
            <a:r>
              <a:rPr lang="en-US" dirty="0"/>
              <a:t>Summary</a:t>
            </a:r>
          </a:p>
        </p:txBody>
      </p:sp>
      <p:sp>
        <p:nvSpPr>
          <p:cNvPr id="64514" name="Content Placeholder 2">
            <a:extLst>
              <a:ext uri="{FF2B5EF4-FFF2-40B4-BE49-F238E27FC236}">
                <a16:creationId xmlns:a16="http://schemas.microsoft.com/office/drawing/2014/main" id="{B24D511E-AE05-9140-A7B5-94F4B87BA63F}"/>
              </a:ext>
            </a:extLst>
          </p:cNvPr>
          <p:cNvSpPr>
            <a:spLocks noGrp="1" noChangeArrowheads="1"/>
          </p:cNvSpPr>
          <p:nvPr>
            <p:ph idx="1"/>
          </p:nvPr>
        </p:nvSpPr>
        <p:spPr/>
        <p:txBody>
          <a:bodyPr/>
          <a:lstStyle/>
          <a:p>
            <a:pPr eaLnBrk="1" hangingPunct="1"/>
            <a:r>
              <a:rPr lang="en-US" altLang="en-US"/>
              <a:t>The environment is constantly changing, so you need to adapt</a:t>
            </a:r>
          </a:p>
          <a:p>
            <a:pPr eaLnBrk="1" hangingPunct="1"/>
            <a:r>
              <a:rPr lang="en-US" altLang="en-US"/>
              <a:t>Practice what you put on paper</a:t>
            </a:r>
          </a:p>
          <a:p>
            <a:pPr eaLnBrk="1" hangingPunct="1"/>
            <a:r>
              <a:rPr lang="en-US" altLang="en-US"/>
              <a:t>Understand your data and systems (not just for the IT Department)</a:t>
            </a:r>
          </a:p>
          <a:p>
            <a:pPr eaLnBrk="1" hangingPunct="1"/>
            <a:r>
              <a:rPr lang="en-US" altLang="en-US"/>
              <a:t>Understand your risk tolerance and how that intersects with your need for connectivity and access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FF89F-083F-CB43-8218-8274B1F3C1E8}"/>
              </a:ext>
            </a:extLst>
          </p:cNvPr>
          <p:cNvSpPr>
            <a:spLocks noGrp="1"/>
          </p:cNvSpPr>
          <p:nvPr>
            <p:ph type="title"/>
          </p:nvPr>
        </p:nvSpPr>
        <p:spPr/>
        <p:txBody>
          <a:bodyPr/>
          <a:lstStyle/>
          <a:p>
            <a:pPr eaLnBrk="1" hangingPunct="1">
              <a:defRPr/>
            </a:pPr>
            <a:r>
              <a:rPr lang="en-US" dirty="0"/>
              <a:t>Questions</a:t>
            </a:r>
          </a:p>
        </p:txBody>
      </p:sp>
      <p:sp>
        <p:nvSpPr>
          <p:cNvPr id="65538" name="Content Placeholder 2">
            <a:extLst>
              <a:ext uri="{FF2B5EF4-FFF2-40B4-BE49-F238E27FC236}">
                <a16:creationId xmlns:a16="http://schemas.microsoft.com/office/drawing/2014/main" id="{4CE4883C-3CDF-0F4D-BAA5-9EE5497669C3}"/>
              </a:ext>
            </a:extLst>
          </p:cNvPr>
          <p:cNvSpPr>
            <a:spLocks noGrp="1" noChangeArrowheads="1"/>
          </p:cNvSpPr>
          <p:nvPr>
            <p:ph idx="1"/>
          </p:nvPr>
        </p:nvSpPr>
        <p:spPr/>
        <p:txBody>
          <a:bodyPr/>
          <a:lstStyle/>
          <a:p>
            <a:pPr marL="0" indent="0" algn="ctr" eaLnBrk="1" hangingPunct="1">
              <a:buFontTx/>
              <a:buNone/>
            </a:pPr>
            <a:endParaRPr lang="en-US" altLang="en-US"/>
          </a:p>
          <a:p>
            <a:pPr marL="0" indent="0" algn="ctr" eaLnBrk="1" hangingPunct="1">
              <a:buFontTx/>
              <a:buNone/>
            </a:pPr>
            <a:r>
              <a:rPr lang="en-US" altLang="en-US"/>
              <a:t>Dustin O. Davies, CISSP</a:t>
            </a:r>
          </a:p>
          <a:p>
            <a:pPr marL="0" indent="0" algn="ctr" eaLnBrk="1" hangingPunct="1">
              <a:buFontTx/>
              <a:buNone/>
            </a:pPr>
            <a:endParaRPr lang="en-US" altLang="en-US"/>
          </a:p>
          <a:p>
            <a:pPr marL="0" indent="0" algn="ctr" eaLnBrk="1" hangingPunct="1">
              <a:buFontTx/>
              <a:buNone/>
            </a:pPr>
            <a:r>
              <a:rPr lang="en-US" altLang="en-US"/>
              <a:t>Nicole J. Harrell, Esq., CIPP/US</a:t>
            </a:r>
          </a:p>
          <a:p>
            <a:pPr marL="0" indent="0" algn="ctr" eaLnBrk="1" hangingPunct="1">
              <a:buFontTx/>
              <a:buNone/>
            </a:pPr>
            <a:r>
              <a:rPr lang="en-US" altLang="en-US"/>
              <a:t>njharrell@kaufcan.com</a:t>
            </a:r>
          </a:p>
          <a:p>
            <a:pPr marL="0" indent="0" algn="ctr" eaLnBrk="1" hangingPunct="1">
              <a:buFontTx/>
              <a:buNone/>
            </a:pPr>
            <a:r>
              <a:rPr lang="en-US" altLang="en-US"/>
              <a:t>(757) 624-3306</a:t>
            </a:r>
          </a:p>
          <a:p>
            <a:pPr marL="0" indent="0" eaLnBrk="1" hangingPunct="1">
              <a:buFontTx/>
              <a:buNone/>
            </a:pPr>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AB89D-809F-C94D-879D-FF58D56B99BC}"/>
              </a:ext>
            </a:extLst>
          </p:cNvPr>
          <p:cNvSpPr>
            <a:spLocks noGrp="1"/>
          </p:cNvSpPr>
          <p:nvPr>
            <p:ph type="title"/>
          </p:nvPr>
        </p:nvSpPr>
        <p:spPr/>
        <p:txBody>
          <a:bodyPr/>
          <a:lstStyle/>
          <a:p>
            <a:pPr eaLnBrk="1" hangingPunct="1">
              <a:defRPr/>
            </a:pPr>
            <a:r>
              <a:rPr lang="en-US" dirty="0"/>
              <a:t>Confluence of Events	</a:t>
            </a:r>
          </a:p>
        </p:txBody>
      </p:sp>
      <p:sp>
        <p:nvSpPr>
          <p:cNvPr id="6146" name="Content Placeholder 2">
            <a:extLst>
              <a:ext uri="{FF2B5EF4-FFF2-40B4-BE49-F238E27FC236}">
                <a16:creationId xmlns:a16="http://schemas.microsoft.com/office/drawing/2014/main" id="{153491CA-4173-5D47-BCA6-4E225F4758F7}"/>
              </a:ext>
            </a:extLst>
          </p:cNvPr>
          <p:cNvSpPr>
            <a:spLocks noGrp="1" noChangeArrowheads="1"/>
          </p:cNvSpPr>
          <p:nvPr>
            <p:ph idx="1"/>
          </p:nvPr>
        </p:nvSpPr>
        <p:spPr/>
        <p:txBody>
          <a:bodyPr/>
          <a:lstStyle/>
          <a:p>
            <a:pPr eaLnBrk="1" hangingPunct="1"/>
            <a:r>
              <a:rPr lang="en-US" altLang="en-US"/>
              <a:t>Shift in Workforce</a:t>
            </a:r>
          </a:p>
          <a:p>
            <a:pPr eaLnBrk="1" hangingPunct="1"/>
            <a:r>
              <a:rPr lang="en-US" altLang="en-US"/>
              <a:t>Commoditization of Technology</a:t>
            </a:r>
          </a:p>
          <a:p>
            <a:pPr eaLnBrk="1" hangingPunct="1"/>
            <a:r>
              <a:rPr lang="en-US" altLang="en-US"/>
              <a:t>Shift in Liability</a:t>
            </a:r>
          </a:p>
          <a:p>
            <a:pPr marL="457200" lvl="1" indent="0" eaLnBrk="1" hangingPunct="1">
              <a:buFontTx/>
              <a:buNone/>
            </a:pPr>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9130D-E257-A444-80BF-96328D064168}"/>
              </a:ext>
            </a:extLst>
          </p:cNvPr>
          <p:cNvSpPr>
            <a:spLocks noGrp="1"/>
          </p:cNvSpPr>
          <p:nvPr>
            <p:ph type="title"/>
          </p:nvPr>
        </p:nvSpPr>
        <p:spPr/>
        <p:txBody>
          <a:bodyPr/>
          <a:lstStyle/>
          <a:p>
            <a:pPr eaLnBrk="1" hangingPunct="1">
              <a:defRPr/>
            </a:pPr>
            <a:r>
              <a:rPr lang="en-US" dirty="0"/>
              <a:t>A Look at Your Workforce</a:t>
            </a:r>
          </a:p>
        </p:txBody>
      </p:sp>
      <p:sp>
        <p:nvSpPr>
          <p:cNvPr id="8194" name="Content Placeholder 2">
            <a:extLst>
              <a:ext uri="{FF2B5EF4-FFF2-40B4-BE49-F238E27FC236}">
                <a16:creationId xmlns:a16="http://schemas.microsoft.com/office/drawing/2014/main" id="{D3B34A07-5B87-3244-AA79-DBBEDA846105}"/>
              </a:ext>
            </a:extLst>
          </p:cNvPr>
          <p:cNvSpPr>
            <a:spLocks noGrp="1" noChangeArrowheads="1"/>
          </p:cNvSpPr>
          <p:nvPr>
            <p:ph idx="1"/>
          </p:nvPr>
        </p:nvSpPr>
        <p:spPr/>
        <p:txBody>
          <a:bodyPr/>
          <a:lstStyle/>
          <a:p>
            <a:pPr eaLnBrk="1" hangingPunct="1"/>
            <a:r>
              <a:rPr lang="en-US" altLang="en-US"/>
              <a:t>Silent (1923-1945)</a:t>
            </a:r>
          </a:p>
          <a:p>
            <a:pPr eaLnBrk="1" hangingPunct="1"/>
            <a:r>
              <a:rPr lang="en-US" altLang="en-US"/>
              <a:t>Baby Boomers (1946-1964)</a:t>
            </a:r>
          </a:p>
          <a:p>
            <a:pPr eaLnBrk="1" hangingPunct="1"/>
            <a:r>
              <a:rPr lang="en-US" altLang="en-US"/>
              <a:t>Gen X (1965-1979)</a:t>
            </a:r>
          </a:p>
          <a:p>
            <a:pPr eaLnBrk="1" hangingPunct="1"/>
            <a:r>
              <a:rPr lang="en-US" altLang="en-US"/>
              <a:t>Gen Y (1986-1994)</a:t>
            </a:r>
          </a:p>
          <a:p>
            <a:pPr eaLnBrk="1" hangingPunct="1"/>
            <a:r>
              <a:rPr lang="en-US" altLang="en-US"/>
              <a:t>Gen Z (1995-present)</a:t>
            </a:r>
          </a:p>
          <a:p>
            <a:pPr marL="457200" lvl="1" indent="0" eaLnBrk="1" hangingPunct="1">
              <a:buFontTx/>
              <a:buNone/>
            </a:pPr>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9AE8-EF2C-E146-AB17-816D310A10B2}"/>
              </a:ext>
            </a:extLst>
          </p:cNvPr>
          <p:cNvSpPr>
            <a:spLocks noGrp="1"/>
          </p:cNvSpPr>
          <p:nvPr>
            <p:ph type="title"/>
          </p:nvPr>
        </p:nvSpPr>
        <p:spPr/>
        <p:txBody>
          <a:bodyPr/>
          <a:lstStyle/>
          <a:p>
            <a:pPr eaLnBrk="1" hangingPunct="1">
              <a:defRPr/>
            </a:pPr>
            <a:r>
              <a:rPr lang="en-US" dirty="0"/>
              <a:t>Commoditization of Tech.</a:t>
            </a:r>
          </a:p>
        </p:txBody>
      </p:sp>
      <p:sp>
        <p:nvSpPr>
          <p:cNvPr id="7" name="Rectangle 6">
            <a:extLst>
              <a:ext uri="{FF2B5EF4-FFF2-40B4-BE49-F238E27FC236}">
                <a16:creationId xmlns:a16="http://schemas.microsoft.com/office/drawing/2014/main" id="{5D588748-C3C5-CF48-AB4C-70884128CBF6}"/>
              </a:ext>
            </a:extLst>
          </p:cNvPr>
          <p:cNvSpPr/>
          <p:nvPr/>
        </p:nvSpPr>
        <p:spPr>
          <a:xfrm>
            <a:off x="220663" y="1662113"/>
            <a:ext cx="8796337" cy="830262"/>
          </a:xfrm>
          <a:prstGeom prst="rect">
            <a:avLst/>
          </a:prstGeom>
        </p:spPr>
        <p:txBody>
          <a:bodyPr>
            <a:spAutoFit/>
          </a:bodyPr>
          <a:lstStyle/>
          <a:p>
            <a:pPr lvl="1" eaLnBrk="1" hangingPunct="1">
              <a:spcBef>
                <a:spcPct val="20000"/>
              </a:spcBef>
              <a:defRPr/>
            </a:pPr>
            <a:r>
              <a:rPr lang="en-US" dirty="0">
                <a:solidFill>
                  <a:schemeClr val="bg1"/>
                </a:solidFill>
                <a:latin typeface="+mn-lt"/>
              </a:rPr>
              <a:t>https://www.statista.com/statistics/678739/forecast-on-connected-devices-per-person/</a:t>
            </a:r>
          </a:p>
        </p:txBody>
      </p:sp>
      <p:pic>
        <p:nvPicPr>
          <p:cNvPr id="9219" name="Picture 7">
            <a:extLst>
              <a:ext uri="{FF2B5EF4-FFF2-40B4-BE49-F238E27FC236}">
                <a16:creationId xmlns:a16="http://schemas.microsoft.com/office/drawing/2014/main" id="{06A6495C-FE31-D54B-9811-48BBB740A9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5688" y="2492375"/>
            <a:ext cx="6691312"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81605-A6A4-E643-8343-EBFE91194C91}"/>
              </a:ext>
            </a:extLst>
          </p:cNvPr>
          <p:cNvSpPr>
            <a:spLocks noGrp="1"/>
          </p:cNvSpPr>
          <p:nvPr>
            <p:ph type="title"/>
          </p:nvPr>
        </p:nvSpPr>
        <p:spPr/>
        <p:txBody>
          <a:bodyPr/>
          <a:lstStyle/>
          <a:p>
            <a:pPr eaLnBrk="1" hangingPunct="1">
              <a:defRPr/>
            </a:pPr>
            <a:r>
              <a:rPr lang="en-US" dirty="0"/>
              <a:t>Enter ESI</a:t>
            </a:r>
          </a:p>
        </p:txBody>
      </p:sp>
      <p:sp>
        <p:nvSpPr>
          <p:cNvPr id="11266" name="Content Placeholder 2">
            <a:extLst>
              <a:ext uri="{FF2B5EF4-FFF2-40B4-BE49-F238E27FC236}">
                <a16:creationId xmlns:a16="http://schemas.microsoft.com/office/drawing/2014/main" id="{0CF737A8-3FA5-DA4A-9F37-CA18DAB7B686}"/>
              </a:ext>
            </a:extLst>
          </p:cNvPr>
          <p:cNvSpPr>
            <a:spLocks noGrp="1" noChangeArrowheads="1"/>
          </p:cNvSpPr>
          <p:nvPr>
            <p:ph idx="1"/>
          </p:nvPr>
        </p:nvSpPr>
        <p:spPr/>
        <p:txBody>
          <a:bodyPr/>
          <a:lstStyle/>
          <a:p>
            <a:pPr marL="0" indent="0" eaLnBrk="1" hangingPunct="1">
              <a:buFontTx/>
              <a:buNone/>
            </a:pPr>
            <a:r>
              <a:rPr lang="en-US" altLang="en-US"/>
              <a:t>Carbon paper</a:t>
            </a:r>
          </a:p>
          <a:p>
            <a:pPr marL="0" indent="0" eaLnBrk="1" hangingPunct="1">
              <a:buFontTx/>
              <a:buNone/>
            </a:pPr>
            <a:endParaRPr lang="en-US" altLang="en-US"/>
          </a:p>
          <a:p>
            <a:pPr marL="0" indent="0" eaLnBrk="1" hangingPunct="1">
              <a:buFontTx/>
              <a:buNone/>
            </a:pPr>
            <a:r>
              <a:rPr lang="en-US" altLang="en-US"/>
              <a:t>Rotary dial phone</a:t>
            </a:r>
          </a:p>
          <a:p>
            <a:pPr marL="0" indent="0" eaLnBrk="1" hangingPunct="1">
              <a:buFontTx/>
              <a:buNone/>
            </a:pPr>
            <a:endParaRPr lang="en-US" altLang="en-US"/>
          </a:p>
          <a:p>
            <a:pPr marL="0" indent="0" eaLnBrk="1" hangingPunct="1">
              <a:buFontTx/>
              <a:buNone/>
            </a:pPr>
            <a:r>
              <a:rPr lang="en-US" altLang="en-US"/>
              <a:t>“Confidential” paper </a:t>
            </a:r>
          </a:p>
          <a:p>
            <a:pPr marL="0" indent="0" eaLnBrk="1" hangingPunct="1">
              <a:buFontTx/>
              <a:buNone/>
            </a:pPr>
            <a:r>
              <a:rPr lang="en-US" altLang="en-US"/>
              <a:t>file located in a filing</a:t>
            </a:r>
          </a:p>
          <a:p>
            <a:pPr marL="0" indent="0" eaLnBrk="1" hangingPunct="1">
              <a:buFontTx/>
              <a:buNone/>
            </a:pPr>
            <a:r>
              <a:rPr lang="en-US" altLang="en-US"/>
              <a:t>cabinet in the hallway</a:t>
            </a:r>
          </a:p>
        </p:txBody>
      </p:sp>
      <p:sp>
        <p:nvSpPr>
          <p:cNvPr id="11267" name="Content Placeholder 3">
            <a:extLst>
              <a:ext uri="{FF2B5EF4-FFF2-40B4-BE49-F238E27FC236}">
                <a16:creationId xmlns:a16="http://schemas.microsoft.com/office/drawing/2014/main" id="{F5D1AD4D-9F45-D749-87CF-4983CD60F9DC}"/>
              </a:ext>
            </a:extLst>
          </p:cNvPr>
          <p:cNvSpPr>
            <a:spLocks noGrp="1" noChangeArrowheads="1"/>
          </p:cNvSpPr>
          <p:nvPr>
            <p:ph sz="half" idx="4294967295"/>
          </p:nvPr>
        </p:nvSpPr>
        <p:spPr>
          <a:xfrm>
            <a:off x="5334000" y="1981200"/>
            <a:ext cx="3810000" cy="3657600"/>
          </a:xfrm>
        </p:spPr>
        <p:txBody>
          <a:bodyPr/>
          <a:lstStyle/>
          <a:p>
            <a:pPr marL="0" indent="0" eaLnBrk="1" hangingPunct="1">
              <a:buFontTx/>
              <a:buNone/>
            </a:pPr>
            <a:r>
              <a:rPr lang="en-US" altLang="en-US"/>
              <a:t>Computer</a:t>
            </a:r>
          </a:p>
          <a:p>
            <a:pPr marL="0" indent="0" eaLnBrk="1" hangingPunct="1">
              <a:buFontTx/>
              <a:buNone/>
            </a:pPr>
            <a:endParaRPr lang="en-US" altLang="en-US"/>
          </a:p>
          <a:p>
            <a:pPr marL="0" indent="0" eaLnBrk="1" hangingPunct="1">
              <a:buFontTx/>
              <a:buNone/>
            </a:pPr>
            <a:r>
              <a:rPr lang="en-US" altLang="en-US"/>
              <a:t>Smart device</a:t>
            </a:r>
          </a:p>
          <a:p>
            <a:pPr marL="0" indent="0" eaLnBrk="1" hangingPunct="1">
              <a:buFontTx/>
              <a:buNone/>
            </a:pPr>
            <a:endParaRPr lang="en-US" altLang="en-US"/>
          </a:p>
          <a:p>
            <a:pPr marL="0" indent="0" eaLnBrk="1" hangingPunct="1">
              <a:buFontTx/>
              <a:buNone/>
            </a:pPr>
            <a:r>
              <a:rPr lang="en-US" altLang="en-US"/>
              <a:t>Secured, permissioned electronic file</a:t>
            </a:r>
          </a:p>
        </p:txBody>
      </p:sp>
      <p:sp>
        <p:nvSpPr>
          <p:cNvPr id="11268" name="Right Arrow 4">
            <a:extLst>
              <a:ext uri="{FF2B5EF4-FFF2-40B4-BE49-F238E27FC236}">
                <a16:creationId xmlns:a16="http://schemas.microsoft.com/office/drawing/2014/main" id="{A0A1887E-0BCB-F24D-9035-B22008C7FAB7}"/>
              </a:ext>
            </a:extLst>
          </p:cNvPr>
          <p:cNvSpPr>
            <a:spLocks noChangeArrowheads="1"/>
          </p:cNvSpPr>
          <p:nvPr/>
        </p:nvSpPr>
        <p:spPr bwMode="auto">
          <a:xfrm>
            <a:off x="3462338" y="2117725"/>
            <a:ext cx="1185862" cy="314325"/>
          </a:xfrm>
          <a:prstGeom prst="rightArrow">
            <a:avLst>
              <a:gd name="adj1" fmla="val 50000"/>
              <a:gd name="adj2" fmla="val 50058"/>
            </a:avLst>
          </a:prstGeom>
          <a:solidFill>
            <a:srgbClr val="92D050"/>
          </a:solidFill>
          <a:ln w="9525" algn="ctr">
            <a:solidFill>
              <a:schemeClr val="tx1"/>
            </a:solidFill>
            <a:round/>
            <a:headEnd/>
            <a:tailEnd/>
          </a:ln>
        </p:spPr>
        <p:txBody>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defRPr>
            </a:lvl3pPr>
            <a:lvl4pPr marL="1600200" indent="-228600">
              <a:spcBef>
                <a:spcPct val="20000"/>
              </a:spcBef>
              <a:buChar char="–"/>
              <a:defRPr>
                <a:solidFill>
                  <a:schemeClr val="bg1"/>
                </a:solidFill>
                <a:latin typeface="Arial" panose="020B0604020202020204" pitchFamily="34" charset="0"/>
              </a:defRPr>
            </a:lvl4pPr>
            <a:lvl5pPr marL="2057400" indent="-228600">
              <a:spcBef>
                <a:spcPct val="20000"/>
              </a:spcBef>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defRPr>
            </a:lvl9pPr>
          </a:lstStyle>
          <a:p>
            <a:pPr>
              <a:spcBef>
                <a:spcPct val="0"/>
              </a:spcBef>
              <a:buFontTx/>
              <a:buNone/>
            </a:pPr>
            <a:endParaRPr lang="en-US" altLang="en-US" sz="2400">
              <a:solidFill>
                <a:schemeClr val="tx1"/>
              </a:solidFill>
              <a:latin typeface="Times New Roman" panose="02020603050405020304" pitchFamily="18" charset="0"/>
            </a:endParaRPr>
          </a:p>
        </p:txBody>
      </p:sp>
      <p:sp>
        <p:nvSpPr>
          <p:cNvPr id="11269" name="Right Arrow 9">
            <a:extLst>
              <a:ext uri="{FF2B5EF4-FFF2-40B4-BE49-F238E27FC236}">
                <a16:creationId xmlns:a16="http://schemas.microsoft.com/office/drawing/2014/main" id="{3E46290C-0A66-3541-AE08-34D394FF37D2}"/>
              </a:ext>
            </a:extLst>
          </p:cNvPr>
          <p:cNvSpPr>
            <a:spLocks noChangeArrowheads="1"/>
          </p:cNvSpPr>
          <p:nvPr/>
        </p:nvSpPr>
        <p:spPr bwMode="auto">
          <a:xfrm>
            <a:off x="3805238" y="3041650"/>
            <a:ext cx="1185862" cy="314325"/>
          </a:xfrm>
          <a:prstGeom prst="rightArrow">
            <a:avLst>
              <a:gd name="adj1" fmla="val 50000"/>
              <a:gd name="adj2" fmla="val 50058"/>
            </a:avLst>
          </a:prstGeom>
          <a:solidFill>
            <a:srgbClr val="92D050"/>
          </a:solidFill>
          <a:ln w="9525" algn="ctr">
            <a:solidFill>
              <a:schemeClr val="tx1"/>
            </a:solidFill>
            <a:round/>
            <a:headEnd/>
            <a:tailEnd/>
          </a:ln>
        </p:spPr>
        <p:txBody>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defRPr>
            </a:lvl3pPr>
            <a:lvl4pPr marL="1600200" indent="-228600">
              <a:spcBef>
                <a:spcPct val="20000"/>
              </a:spcBef>
              <a:buChar char="–"/>
              <a:defRPr>
                <a:solidFill>
                  <a:schemeClr val="bg1"/>
                </a:solidFill>
                <a:latin typeface="Arial" panose="020B0604020202020204" pitchFamily="34" charset="0"/>
              </a:defRPr>
            </a:lvl4pPr>
            <a:lvl5pPr marL="2057400" indent="-228600">
              <a:spcBef>
                <a:spcPct val="20000"/>
              </a:spcBef>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defRPr>
            </a:lvl9pPr>
          </a:lstStyle>
          <a:p>
            <a:pPr>
              <a:spcBef>
                <a:spcPct val="0"/>
              </a:spcBef>
              <a:buFontTx/>
              <a:buNone/>
            </a:pPr>
            <a:endParaRPr lang="en-US" altLang="en-US" sz="2400">
              <a:solidFill>
                <a:schemeClr val="tx1"/>
              </a:solidFill>
              <a:latin typeface="Times New Roman" panose="02020603050405020304" pitchFamily="18" charset="0"/>
            </a:endParaRPr>
          </a:p>
        </p:txBody>
      </p:sp>
      <p:sp>
        <p:nvSpPr>
          <p:cNvPr id="11270" name="Right Arrow 10">
            <a:extLst>
              <a:ext uri="{FF2B5EF4-FFF2-40B4-BE49-F238E27FC236}">
                <a16:creationId xmlns:a16="http://schemas.microsoft.com/office/drawing/2014/main" id="{137208B6-0A1D-4B45-8C12-EF13E20F086A}"/>
              </a:ext>
            </a:extLst>
          </p:cNvPr>
          <p:cNvSpPr>
            <a:spLocks noChangeArrowheads="1"/>
          </p:cNvSpPr>
          <p:nvPr/>
        </p:nvSpPr>
        <p:spPr bwMode="auto">
          <a:xfrm>
            <a:off x="4084638" y="4183063"/>
            <a:ext cx="1185862" cy="314325"/>
          </a:xfrm>
          <a:prstGeom prst="rightArrow">
            <a:avLst>
              <a:gd name="adj1" fmla="val 50000"/>
              <a:gd name="adj2" fmla="val 50058"/>
            </a:avLst>
          </a:prstGeom>
          <a:solidFill>
            <a:srgbClr val="92D050"/>
          </a:solidFill>
          <a:ln w="9525" algn="ctr">
            <a:solidFill>
              <a:schemeClr val="tx1"/>
            </a:solidFill>
            <a:round/>
            <a:headEnd/>
            <a:tailEnd/>
          </a:ln>
        </p:spPr>
        <p:txBody>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defRPr>
            </a:lvl3pPr>
            <a:lvl4pPr marL="1600200" indent="-228600">
              <a:spcBef>
                <a:spcPct val="20000"/>
              </a:spcBef>
              <a:buChar char="–"/>
              <a:defRPr>
                <a:solidFill>
                  <a:schemeClr val="bg1"/>
                </a:solidFill>
                <a:latin typeface="Arial" panose="020B0604020202020204" pitchFamily="34" charset="0"/>
              </a:defRPr>
            </a:lvl4pPr>
            <a:lvl5pPr marL="2057400" indent="-228600">
              <a:spcBef>
                <a:spcPct val="20000"/>
              </a:spcBef>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defRPr>
            </a:lvl9pPr>
          </a:lstStyle>
          <a:p>
            <a:pPr>
              <a:spcBef>
                <a:spcPct val="0"/>
              </a:spcBef>
              <a:buFontTx/>
              <a:buNone/>
            </a:pPr>
            <a:endParaRPr lang="en-US" altLang="en-US" sz="2400">
              <a:solidFill>
                <a:schemeClr val="tx1"/>
              </a:solidFill>
              <a:latin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B4A397-1DEE-A14C-8FE5-F4E6236F7EB5}"/>
              </a:ext>
            </a:extLst>
          </p:cNvPr>
          <p:cNvSpPr>
            <a:spLocks noGrp="1"/>
          </p:cNvSpPr>
          <p:nvPr>
            <p:ph type="title"/>
          </p:nvPr>
        </p:nvSpPr>
        <p:spPr/>
        <p:txBody>
          <a:bodyPr/>
          <a:lstStyle/>
          <a:p>
            <a:pPr eaLnBrk="1" hangingPunct="1">
              <a:defRPr/>
            </a:pPr>
            <a:r>
              <a:rPr lang="en-US" dirty="0"/>
              <a:t>Data growth</a:t>
            </a:r>
          </a:p>
        </p:txBody>
      </p:sp>
      <p:sp>
        <p:nvSpPr>
          <p:cNvPr id="12290" name="Content Placeholder 5">
            <a:extLst>
              <a:ext uri="{FF2B5EF4-FFF2-40B4-BE49-F238E27FC236}">
                <a16:creationId xmlns:a16="http://schemas.microsoft.com/office/drawing/2014/main" id="{C4BC2C9A-F4E4-FF45-A6BF-A7C79F5188B6}"/>
              </a:ext>
            </a:extLst>
          </p:cNvPr>
          <p:cNvSpPr>
            <a:spLocks noGrp="1" noChangeArrowheads="1"/>
          </p:cNvSpPr>
          <p:nvPr>
            <p:ph idx="1"/>
          </p:nvPr>
        </p:nvSpPr>
        <p:spPr/>
        <p:txBody>
          <a:bodyPr/>
          <a:lstStyle/>
          <a:p>
            <a:pPr eaLnBrk="1" hangingPunct="1">
              <a:spcBef>
                <a:spcPct val="0"/>
              </a:spcBef>
              <a:spcAft>
                <a:spcPts val="1200"/>
              </a:spcAft>
            </a:pPr>
            <a:endParaRPr lang="en-US" altLang="en-US"/>
          </a:p>
          <a:p>
            <a:pPr eaLnBrk="1" hangingPunct="1">
              <a:spcBef>
                <a:spcPct val="0"/>
              </a:spcBef>
              <a:spcAft>
                <a:spcPts val="1200"/>
              </a:spcAft>
            </a:pPr>
            <a:endParaRPr lang="en-US" altLang="en-US"/>
          </a:p>
          <a:p>
            <a:pPr eaLnBrk="1" hangingPunct="1">
              <a:spcBef>
                <a:spcPct val="0"/>
              </a:spcBef>
              <a:spcAft>
                <a:spcPts val="1200"/>
              </a:spcAft>
            </a:pPr>
            <a:endParaRPr lang="en-US" altLang="en-US"/>
          </a:p>
        </p:txBody>
      </p:sp>
      <p:pic>
        <p:nvPicPr>
          <p:cNvPr id="12291" name="Picture 2">
            <a:extLst>
              <a:ext uri="{FF2B5EF4-FFF2-40B4-BE49-F238E27FC236}">
                <a16:creationId xmlns:a16="http://schemas.microsoft.com/office/drawing/2014/main" id="{4D12E526-087E-7545-B3B1-D544027136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6988" y="1822450"/>
            <a:ext cx="4010025"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2495DB-D1D8-A14B-9BC1-9A47253BA2CE}"/>
              </a:ext>
            </a:extLst>
          </p:cNvPr>
          <p:cNvSpPr>
            <a:spLocks noGrp="1"/>
          </p:cNvSpPr>
          <p:nvPr>
            <p:ph type="title"/>
          </p:nvPr>
        </p:nvSpPr>
        <p:spPr/>
        <p:txBody>
          <a:bodyPr/>
          <a:lstStyle/>
          <a:p>
            <a:pPr eaLnBrk="1" hangingPunct="1">
              <a:defRPr/>
            </a:pPr>
            <a:r>
              <a:rPr lang="en-US" dirty="0"/>
              <a:t>Security and Privacy</a:t>
            </a:r>
          </a:p>
        </p:txBody>
      </p:sp>
      <p:sp>
        <p:nvSpPr>
          <p:cNvPr id="14338" name="Content Placeholder 5">
            <a:extLst>
              <a:ext uri="{FF2B5EF4-FFF2-40B4-BE49-F238E27FC236}">
                <a16:creationId xmlns:a16="http://schemas.microsoft.com/office/drawing/2014/main" id="{9AC983EA-B774-154D-BD68-5B0384558346}"/>
              </a:ext>
            </a:extLst>
          </p:cNvPr>
          <p:cNvSpPr>
            <a:spLocks noGrp="1" noChangeArrowheads="1"/>
          </p:cNvSpPr>
          <p:nvPr>
            <p:ph idx="1"/>
          </p:nvPr>
        </p:nvSpPr>
        <p:spPr/>
        <p:txBody>
          <a:bodyPr/>
          <a:lstStyle/>
          <a:p>
            <a:pPr eaLnBrk="1" hangingPunct="1">
              <a:spcBef>
                <a:spcPct val="0"/>
              </a:spcBef>
              <a:spcAft>
                <a:spcPts val="1200"/>
              </a:spcAft>
            </a:pPr>
            <a:endParaRPr lang="en-US" altLang="en-US"/>
          </a:p>
          <a:p>
            <a:pPr eaLnBrk="1" hangingPunct="1">
              <a:spcBef>
                <a:spcPct val="0"/>
              </a:spcBef>
              <a:spcAft>
                <a:spcPts val="1200"/>
              </a:spcAft>
            </a:pPr>
            <a:endParaRPr lang="en-US" altLang="en-US"/>
          </a:p>
          <a:p>
            <a:pPr eaLnBrk="1" hangingPunct="1">
              <a:spcBef>
                <a:spcPct val="0"/>
              </a:spcBef>
              <a:spcAft>
                <a:spcPts val="1200"/>
              </a:spcAft>
            </a:pPr>
            <a:endParaRPr lang="en-US" altLang="en-US"/>
          </a:p>
        </p:txBody>
      </p:sp>
      <p:pic>
        <p:nvPicPr>
          <p:cNvPr id="14339" name="Picture 1">
            <a:extLst>
              <a:ext uri="{FF2B5EF4-FFF2-40B4-BE49-F238E27FC236}">
                <a16:creationId xmlns:a16="http://schemas.microsoft.com/office/drawing/2014/main" id="{12CD8AFE-6A5D-BB4D-8C70-C09E19590E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2284413"/>
            <a:ext cx="3168650"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K&amp;C">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2336</TotalTime>
  <Words>2323</Words>
  <Application>Microsoft Macintosh PowerPoint</Application>
  <PresentationFormat>On-screen Show (4:3)</PresentationFormat>
  <Paragraphs>327</Paragraphs>
  <Slides>35</Slides>
  <Notes>27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0" baseType="lpstr">
      <vt:lpstr>Times New Roman</vt:lpstr>
      <vt:lpstr>Arial</vt:lpstr>
      <vt:lpstr>Calibri</vt:lpstr>
      <vt:lpstr>K&amp;C</vt:lpstr>
      <vt:lpstr>Microsoft Excel Chart</vt:lpstr>
      <vt:lpstr>The Bigger Sandbox</vt:lpstr>
      <vt:lpstr>Your Prior Work Environment</vt:lpstr>
      <vt:lpstr>Your Current Work Environment</vt:lpstr>
      <vt:lpstr>Confluence of Events </vt:lpstr>
      <vt:lpstr>A Look at Your Workforce</vt:lpstr>
      <vt:lpstr>Commoditization of Tech.</vt:lpstr>
      <vt:lpstr>Enter ESI</vt:lpstr>
      <vt:lpstr>Data growth</vt:lpstr>
      <vt:lpstr>Security and Privacy</vt:lpstr>
      <vt:lpstr>What does “Privacy” Mean?</vt:lpstr>
      <vt:lpstr>Privacy Tenets</vt:lpstr>
      <vt:lpstr>Privacy Tenets</vt:lpstr>
      <vt:lpstr>Privacy Tenets</vt:lpstr>
      <vt:lpstr>What does “Security” Mean?</vt:lpstr>
      <vt:lpstr>Rubber Meets the Road</vt:lpstr>
      <vt:lpstr>Threats</vt:lpstr>
      <vt:lpstr>Examples</vt:lpstr>
      <vt:lpstr>Examples</vt:lpstr>
      <vt:lpstr>Examples</vt:lpstr>
      <vt:lpstr>Examples</vt:lpstr>
      <vt:lpstr>Examples</vt:lpstr>
      <vt:lpstr>Examples</vt:lpstr>
      <vt:lpstr>Examples</vt:lpstr>
      <vt:lpstr>Controlling ESI</vt:lpstr>
      <vt:lpstr>Data Mapping</vt:lpstr>
      <vt:lpstr>Home and Mobile Working</vt:lpstr>
      <vt:lpstr>Secure Configuration</vt:lpstr>
      <vt:lpstr>Removable Media Controls</vt:lpstr>
      <vt:lpstr>Managing User Privileges</vt:lpstr>
      <vt:lpstr>Monitoring</vt:lpstr>
      <vt:lpstr>Malware Protection</vt:lpstr>
      <vt:lpstr>Network Security</vt:lpstr>
      <vt:lpstr>Guidelines/Suggestions</vt:lpstr>
      <vt:lpstr>Summary</vt:lpstr>
      <vt:lpstr>Questions</vt:lpstr>
    </vt:vector>
  </TitlesOfParts>
  <Company>Kaufman &amp; Canoles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Bigger Sandbox</dc:title>
  <dc:creator>Harrell, Nicole J.</dc:creator>
  <cp:lastModifiedBy>Seth Bruneel</cp:lastModifiedBy>
  <cp:revision>51</cp:revision>
  <cp:lastPrinted>2019-03-06T22:55:46Z</cp:lastPrinted>
  <dcterms:created xsi:type="dcterms:W3CDTF">2019-02-23T01:49:18Z</dcterms:created>
  <dcterms:modified xsi:type="dcterms:W3CDTF">2019-03-06T23:03:31Z</dcterms:modified>
</cp:coreProperties>
</file>