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564" r:id="rId2"/>
    <p:sldId id="576" r:id="rId3"/>
    <p:sldId id="566" r:id="rId4"/>
    <p:sldId id="567" r:id="rId5"/>
    <p:sldId id="577" r:id="rId6"/>
    <p:sldId id="575" r:id="rId7"/>
    <p:sldId id="568" r:id="rId8"/>
    <p:sldId id="569" r:id="rId9"/>
    <p:sldId id="583" r:id="rId10"/>
    <p:sldId id="579" r:id="rId11"/>
    <p:sldId id="584" r:id="rId12"/>
    <p:sldId id="570" r:id="rId13"/>
    <p:sldId id="580" r:id="rId14"/>
    <p:sldId id="571" r:id="rId15"/>
    <p:sldId id="578" r:id="rId16"/>
    <p:sldId id="572" r:id="rId17"/>
    <p:sldId id="582" r:id="rId18"/>
    <p:sldId id="573" r:id="rId19"/>
    <p:sldId id="574" r:id="rId20"/>
    <p:sldId id="581" r:id="rId21"/>
    <p:sldId id="5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69" autoAdjust="0"/>
    <p:restoredTop sz="83438"/>
  </p:normalViewPr>
  <p:slideViewPr>
    <p:cSldViewPr snapToGrid="0" snapToObjects="1">
      <p:cViewPr varScale="1">
        <p:scale>
          <a:sx n="91" d="100"/>
          <a:sy n="91" d="100"/>
        </p:scale>
        <p:origin x="1872" y="184"/>
      </p:cViewPr>
      <p:guideLst>
        <p:guide orient="horz" pos="1224"/>
        <p:guide pos="288"/>
      </p:guideLst>
    </p:cSldViewPr>
  </p:slideViewPr>
  <p:outlineViewPr>
    <p:cViewPr>
      <p:scale>
        <a:sx n="33" d="100"/>
        <a:sy n="33" d="100"/>
      </p:scale>
      <p:origin x="0" y="-64616"/>
    </p:cViewPr>
  </p:outlineViewPr>
  <p:notesTextViewPr>
    <p:cViewPr>
      <p:scale>
        <a:sx n="140" d="100"/>
        <a:sy n="140" d="100"/>
      </p:scale>
      <p:origin x="0" y="-1936"/>
    </p:cViewPr>
  </p:notesTextViewPr>
  <p:sorterViewPr>
    <p:cViewPr>
      <p:scale>
        <a:sx n="66" d="100"/>
        <a:sy n="66" d="100"/>
      </p:scale>
      <p:origin x="0" y="0"/>
    </p:cViewPr>
  </p:sorterViewPr>
  <p:notesViewPr>
    <p:cSldViewPr snapToGrid="0" snapToObjects="1">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2FB84-CBCA-49C0-8932-1D21D0BCAFD1}" type="datetimeFigureOut">
              <a:rPr lang="en-US" smtClean="0"/>
              <a:t>2/28/19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53E0B-AD51-4B41-ACC1-B8B95A78BD1D}" type="slidenum">
              <a:rPr lang="en-US" smtClean="0"/>
              <a:t>‹#›</a:t>
            </a:fld>
            <a:endParaRPr lang="en-US"/>
          </a:p>
        </p:txBody>
      </p:sp>
    </p:spTree>
    <p:extLst>
      <p:ext uri="{BB962C8B-B14F-4D97-AF65-F5344CB8AC3E}">
        <p14:creationId xmlns:p14="http://schemas.microsoft.com/office/powerpoint/2010/main" val="344726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rotect-eu.mimecast.com/s/XOZ_COM00slAqYxckj9re?domain=ftc.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 am</a:t>
            </a:r>
          </a:p>
          <a:p>
            <a:r>
              <a:rPr lang="en-US" dirty="0"/>
              <a:t>Veteran cybersecurity journalist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Insight as a veteran cybersecurity reporter and editor, 20+ years covering this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Prior to that: IT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Sports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As exec editor I run the news operation at DR, including assigning stories, editing stories, writing among other site duties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=What I am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cybersecurity consultant, technician or hacker.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But those folks my sources (and friends)=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Giving my perspective as a journalist covering this space for long time; live &amp; breathe it every day</a:t>
            </a:r>
          </a:p>
          <a:p>
            <a:r>
              <a:rPr lang="en-US" dirty="0"/>
              <a:t>=What I’m going to talk about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Main forms of cyber threats that are hitting the legal sector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they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they/the attacker are 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Who the attackers could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Real-world examples of law firm hacks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importantly, some best practices to prepare for - and protect – yourselves personally &amp; your firms from these types of attacks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=Planning to leave time after for Q&amp;A and/or any discussion surrounding these topics, your firsthand experiences,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Hoping to make this interactive among you all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 from your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a:t>
            </a:fld>
            <a:endParaRPr lang="en-US" dirty="0"/>
          </a:p>
        </p:txBody>
      </p:sp>
    </p:spTree>
    <p:extLst>
      <p:ext uri="{BB962C8B-B14F-4D97-AF65-F5344CB8AC3E}">
        <p14:creationId xmlns:p14="http://schemas.microsoft.com/office/powerpoint/2010/main" val="281308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DR report:</a:t>
            </a:r>
          </a:p>
          <a:p>
            <a:r>
              <a:rPr lang="en-US" dirty="0"/>
              <a:t>You can see how the ransomware decline happened relatively quickly overall from 2017-2018</a:t>
            </a:r>
          </a:p>
          <a:p>
            <a:r>
              <a:rPr lang="en-US" dirty="0"/>
              <a:t>Nearly ¼ of respondents hit ‘17, just 12% in ‘18</a:t>
            </a:r>
          </a:p>
        </p:txBody>
      </p:sp>
      <p:sp>
        <p:nvSpPr>
          <p:cNvPr id="4" name="Slide Number Placeholder 3"/>
          <p:cNvSpPr>
            <a:spLocks noGrp="1"/>
          </p:cNvSpPr>
          <p:nvPr>
            <p:ph type="sldNum" sz="quarter" idx="5"/>
          </p:nvPr>
        </p:nvSpPr>
        <p:spPr/>
        <p:txBody>
          <a:bodyPr/>
          <a:lstStyle/>
          <a:p>
            <a:fld id="{B7153E0B-AD51-4B41-ACC1-B8B95A78BD1D}" type="slidenum">
              <a:rPr lang="en-US" smtClean="0"/>
              <a:t>10</a:t>
            </a:fld>
            <a:endParaRPr lang="en-US"/>
          </a:p>
        </p:txBody>
      </p:sp>
    </p:spTree>
    <p:extLst>
      <p:ext uri="{BB962C8B-B14F-4D97-AF65-F5344CB8AC3E}">
        <p14:creationId xmlns:p14="http://schemas.microsoft.com/office/powerpoint/2010/main" val="185610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DR survey:</a:t>
            </a:r>
          </a:p>
          <a:p>
            <a:endParaRPr lang="en-US" dirty="0"/>
          </a:p>
          <a:p>
            <a:r>
              <a:rPr lang="en-US" dirty="0"/>
              <a:t>=You can see most orgs DON'T pay ransom</a:t>
            </a:r>
          </a:p>
          <a:p>
            <a:r>
              <a:rPr lang="en-US" dirty="0"/>
              <a:t>=and the % that did decreased 50% from 2017 to 2018</a:t>
            </a:r>
          </a:p>
          <a:p>
            <a:r>
              <a:rPr lang="en-US" dirty="0"/>
              <a:t>=much of that trend - and trend of declining ransomware attacks plus doing better job at backing up data. </a:t>
            </a:r>
          </a:p>
          <a:p>
            <a:r>
              <a:rPr lang="en-US" dirty="0"/>
              <a:t>=so if hit w/ransomware, you have your data saved elsewhere. OFFLINE backups</a:t>
            </a:r>
          </a:p>
          <a:p>
            <a:r>
              <a:rPr lang="en-US" dirty="0"/>
              <a:t>No need to deal w/the attacker.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11</a:t>
            </a:fld>
            <a:endParaRPr lang="en-US"/>
          </a:p>
        </p:txBody>
      </p:sp>
    </p:spTree>
    <p:extLst>
      <p:ext uri="{BB962C8B-B14F-4D97-AF65-F5344CB8AC3E}">
        <p14:creationId xmlns:p14="http://schemas.microsoft.com/office/powerpoint/2010/main" val="51839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kern="1200" dirty="0">
                <a:solidFill>
                  <a:schemeClr val="tx1"/>
                </a:solidFill>
                <a:effectLst/>
                <a:latin typeface="+mn-lt"/>
                <a:ea typeface="+mn-ea"/>
                <a:cs typeface="+mn-cs"/>
              </a:rPr>
              <a:t>=Phishing pretty self-explanatory</a:t>
            </a:r>
          </a:p>
          <a:p>
            <a:r>
              <a:rPr lang="en-US" sz="1050" b="0" kern="1200" dirty="0">
                <a:solidFill>
                  <a:schemeClr val="tx1"/>
                </a:solidFill>
                <a:effectLst/>
                <a:latin typeface="+mn-lt"/>
                <a:ea typeface="+mn-ea"/>
                <a:cs typeface="+mn-cs"/>
              </a:rPr>
              <a:t>Malicious email…</a:t>
            </a:r>
            <a:r>
              <a:rPr lang="en-US" sz="1050" b="0" kern="1200" dirty="0" err="1">
                <a:solidFill>
                  <a:schemeClr val="tx1"/>
                </a:solidFill>
                <a:effectLst/>
                <a:latin typeface="+mn-lt"/>
                <a:ea typeface="+mn-ea"/>
                <a:cs typeface="+mn-cs"/>
              </a:rPr>
              <a:t>url</a:t>
            </a:r>
            <a:r>
              <a:rPr lang="en-US" sz="1050" b="0" kern="1200" dirty="0">
                <a:solidFill>
                  <a:schemeClr val="tx1"/>
                </a:solidFill>
                <a:effectLst/>
                <a:latin typeface="+mn-lt"/>
                <a:ea typeface="+mn-ea"/>
                <a:cs typeface="+mn-cs"/>
              </a:rPr>
              <a:t>, attachment, </a:t>
            </a:r>
          </a:p>
          <a:p>
            <a:r>
              <a:rPr lang="en-US" sz="1050" b="0" kern="1200" dirty="0">
                <a:solidFill>
                  <a:schemeClr val="tx1"/>
                </a:solidFill>
                <a:effectLst/>
                <a:latin typeface="+mn-lt"/>
                <a:ea typeface="+mn-ea"/>
                <a:cs typeface="+mn-cs"/>
              </a:rPr>
              <a:t>=click or open it = infected</a:t>
            </a:r>
          </a:p>
          <a:p>
            <a:r>
              <a:rPr lang="en-US" sz="1050" b="0" kern="1200" dirty="0">
                <a:solidFill>
                  <a:schemeClr val="tx1"/>
                </a:solidFill>
                <a:effectLst/>
                <a:latin typeface="+mn-lt"/>
                <a:ea typeface="+mn-ea"/>
                <a:cs typeface="+mn-cs"/>
              </a:rPr>
              <a:t>=step 1</a:t>
            </a:r>
          </a:p>
          <a:p>
            <a:r>
              <a:rPr lang="en-US" sz="1200" b="0" i="0" u="none" strike="noStrike" kern="1200" dirty="0">
                <a:solidFill>
                  <a:schemeClr val="tx1"/>
                </a:solidFill>
                <a:effectLst/>
                <a:latin typeface="+mn-lt"/>
                <a:ea typeface="+mn-ea"/>
                <a:cs typeface="+mn-cs"/>
              </a:rPr>
              <a:t>=BEC/business email compromise attacks up 28% this past yr (Trend Micro)</a:t>
            </a:r>
          </a:p>
          <a:p>
            <a:r>
              <a:rPr lang="en-US" sz="1200" b="0" i="0" u="none" strike="noStrike" kern="1200" dirty="0">
                <a:solidFill>
                  <a:schemeClr val="tx1"/>
                </a:solidFill>
                <a:effectLst/>
                <a:latin typeface="+mn-lt"/>
                <a:ea typeface="+mn-ea"/>
                <a:cs typeface="+mn-cs"/>
              </a:rPr>
              <a:t>Phishing via attachment, URL </a:t>
            </a:r>
          </a:p>
          <a:p>
            <a:r>
              <a:rPr lang="en-US" sz="1200" b="0" i="0" u="none" strike="noStrike" kern="1200" dirty="0">
                <a:solidFill>
                  <a:schemeClr val="tx1"/>
                </a:solidFill>
                <a:effectLst/>
                <a:latin typeface="+mn-lt"/>
                <a:ea typeface="+mn-ea"/>
                <a:cs typeface="+mn-cs"/>
              </a:rPr>
              <a:t>: takes advantage of human nature: helpful, respond to “urgent” requests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=BEC a more specialized phishing method/way for an attacker get in</a:t>
            </a:r>
          </a:p>
          <a:p>
            <a:r>
              <a:rPr lang="en-US" sz="1200" b="0" kern="1200" dirty="0">
                <a:solidFill>
                  <a:schemeClr val="tx1"/>
                </a:solidFill>
                <a:effectLst/>
                <a:latin typeface="+mn-lt"/>
                <a:ea typeface="+mn-ea"/>
                <a:cs typeface="+mn-cs"/>
              </a:rPr>
              <a:t>Need some info on the target: such as biz partner, or law partner’s name, email address/spoof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Attackers do recon: look for legit invoices target uses/online info </a:t>
            </a:r>
          </a:p>
          <a:p>
            <a:r>
              <a:rPr lang="en-US" sz="1200" b="0" kern="1200" dirty="0">
                <a:solidFill>
                  <a:schemeClr val="tx1"/>
                </a:solidFill>
                <a:effectLst/>
                <a:latin typeface="+mn-lt"/>
                <a:ea typeface="+mn-ea"/>
                <a:cs typeface="+mn-cs"/>
              </a:rPr>
              <a:t>In some cases, alrdy inside w/remote access Trojan sniffing around for invoices, names etc.</a:t>
            </a:r>
          </a:p>
          <a:p>
            <a:r>
              <a:rPr lang="en-US" sz="1200" b="0" kern="1200" dirty="0">
                <a:solidFill>
                  <a:schemeClr val="tx1"/>
                </a:solidFill>
                <a:effectLst/>
                <a:latin typeface="+mn-lt"/>
                <a:ea typeface="+mn-ea"/>
                <a:cs typeface="+mn-cs"/>
              </a:rPr>
              <a:t>Create email appears to come from an executive in the co, biz partner</a:t>
            </a:r>
          </a:p>
          <a:p>
            <a:r>
              <a:rPr lang="en-US" sz="1200" kern="1200" dirty="0">
                <a:solidFill>
                  <a:schemeClr val="tx1"/>
                </a:solidFill>
                <a:effectLst/>
                <a:latin typeface="+mn-lt"/>
                <a:ea typeface="+mn-ea"/>
                <a:cs typeface="+mn-cs"/>
              </a:rPr>
              <a:t>Request a payment of some type, moving funds to specific bank acct #, ie</a:t>
            </a:r>
          </a:p>
          <a:p>
            <a:r>
              <a:rPr lang="en-US" sz="1200" kern="1200" dirty="0">
                <a:solidFill>
                  <a:schemeClr val="tx1"/>
                </a:solidFill>
                <a:effectLst/>
                <a:latin typeface="+mn-lt"/>
                <a:ea typeface="+mn-ea"/>
                <a:cs typeface="+mn-cs"/>
              </a:rPr>
              <a:t>Usually URGENT request so no time to vet, think it thru</a:t>
            </a:r>
          </a:p>
          <a:p>
            <a:r>
              <a:rPr lang="en-US" sz="1200" kern="1200" dirty="0">
                <a:solidFill>
                  <a:schemeClr val="tx1"/>
                </a:solidFill>
                <a:effectLst/>
                <a:latin typeface="+mn-lt"/>
                <a:ea typeface="+mn-ea"/>
                <a:cs typeface="+mn-cs"/>
              </a:rPr>
              <a:t>But $ sent to attacker’s acct.</a:t>
            </a:r>
          </a:p>
          <a:p>
            <a:r>
              <a:rPr lang="en-US" sz="1200" kern="1200" dirty="0">
                <a:solidFill>
                  <a:schemeClr val="tx1"/>
                </a:solidFill>
                <a:effectLst/>
                <a:latin typeface="+mn-lt"/>
                <a:ea typeface="+mn-ea"/>
                <a:cs typeface="+mn-cs"/>
              </a:rPr>
              <a:t>FireEye Mandiant seen a lot of BECs v law firms lately</a:t>
            </a:r>
          </a:p>
          <a:p>
            <a:endParaRPr lang="en-US" sz="1200" kern="1200" dirty="0">
              <a:solidFill>
                <a:schemeClr val="tx1"/>
              </a:solidFill>
              <a:effectLst/>
              <a:latin typeface="+mn-lt"/>
              <a:ea typeface="+mn-ea"/>
              <a:cs typeface="+mn-cs"/>
            </a:endParaRPr>
          </a:p>
          <a:p>
            <a:r>
              <a:rPr lang="en-US" dirty="0"/>
              <a:t>=FBI data BEC and email account compromise (EAC) scam losses worldwide jumped 136% from December 2016 to May 2018.</a:t>
            </a:r>
          </a:p>
          <a:p>
            <a:r>
              <a:rPr lang="en-US" dirty="0"/>
              <a:t>=Some data pts from FBI:</a:t>
            </a:r>
          </a:p>
          <a:p>
            <a:r>
              <a:rPr lang="en-US" dirty="0"/>
              <a:t>78,617 BEC/EAC incidents reported between October 2013 and May 2018, resulting in $12 billion in losses. </a:t>
            </a:r>
          </a:p>
          <a:p>
            <a:r>
              <a:rPr lang="en-US" dirty="0"/>
              <a:t>41,058 of those US, resulting in $2.9 billion in losses. (July 2018 report)</a:t>
            </a:r>
          </a:p>
          <a:p>
            <a:r>
              <a:rPr lang="en-US" dirty="0"/>
              <a:t>China and Hong Kong banks main locations for receipt of fraudulent funds, while the UK, Mexico, and Turkey are emerging regions, FBI said</a:t>
            </a:r>
          </a:p>
          <a:p>
            <a:r>
              <a:rPr lang="en-US" sz="1200" kern="1200" dirty="0">
                <a:solidFill>
                  <a:schemeClr val="tx1"/>
                </a:solidFill>
                <a:effectLst/>
                <a:latin typeface="+mn-lt"/>
                <a:ea typeface="+mn-ea"/>
                <a:cs typeface="+mn-cs"/>
              </a:rPr>
              <a:t>=TAX lawyers heads up:</a:t>
            </a:r>
          </a:p>
          <a:p>
            <a:r>
              <a:rPr lang="en-US" sz="1200" b="0" i="0" u="none" strike="noStrike" kern="1200" dirty="0">
                <a:solidFill>
                  <a:schemeClr val="tx1"/>
                </a:solidFill>
                <a:effectLst/>
                <a:latin typeface="+mn-lt"/>
                <a:ea typeface="+mn-ea"/>
                <a:cs typeface="+mn-cs"/>
              </a:rPr>
              <a:t> Scarlet Widow Nigerian BEC </a:t>
            </a:r>
            <a:r>
              <a:rPr lang="en-US" sz="1200" b="0" i="0" u="none" strike="noStrike" kern="1200" dirty="0" err="1">
                <a:solidFill>
                  <a:schemeClr val="tx1"/>
                </a:solidFill>
                <a:effectLst/>
                <a:latin typeface="+mn-lt"/>
                <a:ea typeface="+mn-ea"/>
                <a:cs typeface="+mn-cs"/>
              </a:rPr>
              <a:t>grouprelied</a:t>
            </a:r>
            <a:r>
              <a:rPr lang="en-US" sz="1200" b="0" i="0" u="none" strike="noStrike" kern="1200" dirty="0">
                <a:solidFill>
                  <a:schemeClr val="tx1"/>
                </a:solidFill>
                <a:effectLst/>
                <a:latin typeface="+mn-lt"/>
                <a:ea typeface="+mn-ea"/>
                <a:cs typeface="+mn-cs"/>
              </a:rPr>
              <a:t> on wire transfers in its early BEC scams, it has now transitioned to seeking payment through Apple iTunes and Google Play gift cards. This method delivers cash quickly, can’t be reversed through quick action by bank officials, and eliminates the need to manage a network of money mules inside the target country.</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This behavior mirrors findings from a 2018 </a:t>
            </a:r>
            <a:r>
              <a:rPr lang="en-US" sz="1200" b="0" i="0" u="sng" strike="noStrike" kern="1200" dirty="0">
                <a:solidFill>
                  <a:schemeClr val="tx1"/>
                </a:solidFill>
                <a:effectLst/>
                <a:latin typeface="+mn-lt"/>
                <a:ea typeface="+mn-ea"/>
                <a:cs typeface="+mn-cs"/>
                <a:hlinkClick r:id="rId3"/>
              </a:rPr>
              <a:t>report</a:t>
            </a:r>
            <a:r>
              <a:rPr lang="en-US" sz="1200" b="0" i="0" u="none" strike="noStrike" kern="1200" dirty="0">
                <a:solidFill>
                  <a:schemeClr val="tx1"/>
                </a:solidFill>
                <a:effectLst/>
                <a:latin typeface="+mn-lt"/>
                <a:ea typeface="+mn-ea"/>
                <a:cs typeface="+mn-cs"/>
              </a:rPr>
              <a:t> from the U.S. Federal Trade Commission. From January through September 2018, gift cards and reload cards were the payment method in 26% of fraud reports, up from just 7% in 2015, the FTC said. Among those who paid a scammer with a gift or reload card, 42% used iTunes or Google Play cards, according to the report.</a:t>
            </a:r>
          </a:p>
          <a:p>
            <a:r>
              <a:rPr lang="en-US" sz="1200" b="0" i="0" u="none" strike="noStrike" kern="1200" dirty="0">
                <a:solidFill>
                  <a:schemeClr val="tx1"/>
                </a:solidFill>
                <a:effectLst/>
                <a:latin typeface="+mn-lt"/>
                <a:ea typeface="+mn-ea"/>
                <a:cs typeface="+mn-cs"/>
              </a:rPr>
              <a:t>Scarlet Widow uses a web scraper to traverse the online directories of nonprofit organizations and collect email addresses, a process it refers to as “bombing” the directory.</a:t>
            </a:r>
            <a:endParaRPr lang="en-US" sz="120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Scarlet Widow also seems to be preparing for phishing campaigns targeting tax preparation firms. In September 2018, the group began collecting targeting information on thousands of United States-based tax preparers, likely to target these individuals with W-2 BEC attacks before and during the current tax season.</a:t>
            </a:r>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12</a:t>
            </a:fld>
            <a:endParaRPr lang="en-US" dirty="0"/>
          </a:p>
        </p:txBody>
      </p:sp>
    </p:spTree>
    <p:extLst>
      <p:ext uri="{BB962C8B-B14F-4D97-AF65-F5344CB8AC3E}">
        <p14:creationId xmlns:p14="http://schemas.microsoft.com/office/powerpoint/2010/main" val="405409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 of some of the cybercrime risk facing legal sector: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=January 2018: found 1 million leaked and hacked credentials from the UK’s top law firms on the Dark Web,</a:t>
            </a:r>
          </a:p>
          <a:p>
            <a:r>
              <a:rPr lang="en-US" sz="1200" kern="1200" dirty="0">
                <a:solidFill>
                  <a:schemeClr val="tx1"/>
                </a:solidFill>
                <a:effectLst/>
                <a:latin typeface="+mn-lt"/>
                <a:ea typeface="+mn-ea"/>
                <a:cs typeface="+mn-cs"/>
              </a:rPr>
              <a:t>=About 2K email addresses/per firm</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lgst</a:t>
            </a:r>
            <a:r>
              <a:rPr lang="en-US" sz="1200" kern="1200" dirty="0">
                <a:solidFill>
                  <a:schemeClr val="tx1"/>
                </a:solidFill>
                <a:effectLst/>
                <a:latin typeface="+mn-lt"/>
                <a:ea typeface="+mn-ea"/>
                <a:cs typeface="+mn-cs"/>
              </a:rPr>
              <a:t> firm: 30K exposed emails</a:t>
            </a:r>
          </a:p>
          <a:p>
            <a:r>
              <a:rPr lang="en-US" sz="1200" kern="1200" dirty="0">
                <a:solidFill>
                  <a:schemeClr val="tx1"/>
                </a:solidFill>
                <a:effectLst/>
                <a:latin typeface="+mn-lt"/>
                <a:ea typeface="+mn-ea"/>
                <a:cs typeface="+mn-cs"/>
              </a:rPr>
              <a:t>sitting there where bad guys can use for phishing scams and ultimately, stealing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=UK cybersecurity researchers at RepKnight brought this to light to illustrate leaked/hacked creds on Dark Web.</a:t>
            </a:r>
          </a:p>
          <a:p>
            <a:r>
              <a:rPr lang="en-US" sz="1200" u="none" kern="1200" dirty="0">
                <a:solidFill>
                  <a:schemeClr val="tx1"/>
                </a:solidFill>
                <a:effectLst/>
                <a:latin typeface="+mn-lt"/>
                <a:ea typeface="+mn-ea"/>
                <a:cs typeface="+mn-cs"/>
              </a:rPr>
              <a:t>=BUT Interesting Caveat/relatively good news for law firms affected: Nearly of the creds were from 3</a:t>
            </a:r>
            <a:r>
              <a:rPr lang="en-US" sz="1200" u="none" kern="1200" baseline="30000" dirty="0">
                <a:solidFill>
                  <a:schemeClr val="tx1"/>
                </a:solidFill>
                <a:effectLst/>
                <a:latin typeface="+mn-lt"/>
                <a:ea typeface="+mn-ea"/>
                <a:cs typeface="+mn-cs"/>
              </a:rPr>
              <a:t>rd</a:t>
            </a:r>
            <a:r>
              <a:rPr lang="en-US" sz="1200" u="none" kern="1200" dirty="0">
                <a:solidFill>
                  <a:schemeClr val="tx1"/>
                </a:solidFill>
                <a:effectLst/>
                <a:latin typeface="+mn-lt"/>
                <a:ea typeface="+mn-ea"/>
                <a:cs typeface="+mn-cs"/>
              </a:rPr>
              <a:t> party breaches, not at the actual law firm itself: </a:t>
            </a:r>
          </a:p>
          <a:p>
            <a:r>
              <a:rPr lang="en-US" sz="1200" u="none" kern="1200" dirty="0">
                <a:solidFill>
                  <a:schemeClr val="tx1"/>
                </a:solidFill>
                <a:effectLst/>
                <a:latin typeface="+mn-lt"/>
                <a:ea typeface="+mn-ea"/>
                <a:cs typeface="+mn-cs"/>
              </a:rPr>
              <a:t>LI, dropbox</a:t>
            </a:r>
          </a:p>
          <a:p>
            <a:r>
              <a:rPr lang="en-US" sz="1200" u="none" kern="1200" dirty="0">
                <a:solidFill>
                  <a:schemeClr val="tx1"/>
                </a:solidFill>
                <a:effectLst/>
                <a:latin typeface="+mn-lt"/>
                <a:ea typeface="+mn-ea"/>
                <a:cs typeface="+mn-cs"/>
              </a:rPr>
              <a:t>Law firm users used their corp email addresses on those sites &amp; site was compromised. </a:t>
            </a:r>
          </a:p>
          <a:p>
            <a:r>
              <a:rPr lang="en-US" sz="1200" u="none" kern="1200" dirty="0">
                <a:solidFill>
                  <a:schemeClr val="tx1"/>
                </a:solidFill>
                <a:effectLst/>
                <a:latin typeface="+mn-lt"/>
                <a:ea typeface="+mn-ea"/>
                <a:cs typeface="+mn-cs"/>
              </a:rPr>
              <a:t>Doesn’t mean the firm would definitely be hacked, but those emails could be used for phishing attacks, and as a first step toward getting more sensitive info on the user: 80% of exposed had pw exposed in plaintext: </a:t>
            </a:r>
          </a:p>
          <a:p>
            <a:r>
              <a:rPr lang="en-US" sz="1200" u="none" kern="1200" dirty="0">
                <a:solidFill>
                  <a:schemeClr val="tx1"/>
                </a:solidFill>
                <a:effectLst/>
                <a:latin typeface="+mn-lt"/>
                <a:ea typeface="+mn-ea"/>
                <a:cs typeface="+mn-cs"/>
              </a:rPr>
              <a:t>=Attackers can/could use those stolen creds to get employee’s sensitive info/online banking; likely in Credential-Stuffing attacks /spear</a:t>
            </a:r>
          </a:p>
          <a:p>
            <a:r>
              <a:rPr lang="en-US" sz="1200" u="none" kern="1200" dirty="0">
                <a:solidFill>
                  <a:schemeClr val="tx1"/>
                </a:solidFill>
                <a:effectLst/>
                <a:latin typeface="+mn-lt"/>
                <a:ea typeface="+mn-ea"/>
                <a:cs typeface="+mn-cs"/>
              </a:rPr>
              <a:t>Reused passwords way too common***</a:t>
            </a:r>
          </a:p>
          <a:p>
            <a:r>
              <a:rPr lang="en-US" sz="1200" u="none" kern="1200" dirty="0">
                <a:solidFill>
                  <a:schemeClr val="tx1"/>
                </a:solidFill>
                <a:effectLst/>
                <a:latin typeface="+mn-lt"/>
                <a:ea typeface="+mn-ea"/>
                <a:cs typeface="+mn-cs"/>
              </a:rPr>
              <a:t>=Credential-stuffing attacks are becoming v popular – way to brute-force attack</a:t>
            </a:r>
          </a:p>
          <a:p>
            <a:r>
              <a:rPr lang="en-US" sz="1200" b="0" i="0" kern="1200" dirty="0">
                <a:solidFill>
                  <a:schemeClr val="tx1"/>
                </a:solidFill>
                <a:effectLst/>
                <a:latin typeface="+mn-lt"/>
                <a:ea typeface="+mn-ea"/>
                <a:cs typeface="+mn-cs"/>
              </a:rPr>
              <a:t>Hacker tests large numbers of compromised usernames and passwords breached from one account and use it against another account</a:t>
            </a:r>
          </a:p>
          <a:p>
            <a:r>
              <a:rPr lang="en-US" sz="1200" b="0" i="0" u="none" kern="1200" dirty="0">
                <a:solidFill>
                  <a:schemeClr val="tx1"/>
                </a:solidFill>
                <a:effectLst/>
                <a:latin typeface="+mn-lt"/>
                <a:ea typeface="+mn-ea"/>
                <a:cs typeface="+mn-cs"/>
              </a:rPr>
              <a:t>So if your user has. LI acct compromised, could be used to hack into his/her other user accts if reused creds</a:t>
            </a:r>
          </a:p>
          <a:p>
            <a:r>
              <a:rPr lang="en-US" sz="1200" b="0" i="0" u="none" kern="1200" dirty="0">
                <a:solidFill>
                  <a:schemeClr val="tx1"/>
                </a:solidFill>
                <a:effectLst/>
                <a:latin typeface="+mn-lt"/>
                <a:ea typeface="+mn-ea"/>
                <a:cs typeface="+mn-cs"/>
              </a:rPr>
              <a:t>Or for phishing attacks</a:t>
            </a:r>
          </a:p>
          <a:p>
            <a:endParaRPr lang="en-US"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153E0B-AD51-4B41-ACC1-B8B95A78BD1D}" type="slidenum">
              <a:rPr lang="en-US" smtClean="0"/>
              <a:t>13</a:t>
            </a:fld>
            <a:endParaRPr lang="en-US" dirty="0"/>
          </a:p>
        </p:txBody>
      </p:sp>
    </p:spTree>
    <p:extLst>
      <p:ext uri="{BB962C8B-B14F-4D97-AF65-F5344CB8AC3E}">
        <p14:creationId xmlns:p14="http://schemas.microsoft.com/office/powerpoint/2010/main" val="63895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Cyber Espionage is just that:</a:t>
            </a:r>
          </a:p>
          <a:p>
            <a:r>
              <a:rPr lang="en-US" sz="1200" b="0" kern="1200" dirty="0">
                <a:solidFill>
                  <a:schemeClr val="tx1"/>
                </a:solidFill>
                <a:effectLst/>
                <a:latin typeface="+mn-lt"/>
                <a:ea typeface="+mn-ea"/>
                <a:cs typeface="+mn-cs"/>
              </a:rPr>
              <a:t>=Spying via hacking into your target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=nation-states</a:t>
            </a:r>
          </a:p>
          <a:p>
            <a:r>
              <a:rPr lang="en-US" sz="1200" b="0" kern="1200" dirty="0">
                <a:solidFill>
                  <a:schemeClr val="tx1"/>
                </a:solidFill>
                <a:effectLst/>
                <a:latin typeface="+mn-lt"/>
                <a:ea typeface="+mn-ea"/>
                <a:cs typeface="+mn-cs"/>
              </a:rPr>
              <a:t>China most active</a:t>
            </a:r>
          </a:p>
          <a:p>
            <a:r>
              <a:rPr lang="en-US" sz="1200" b="0" kern="1200" dirty="0">
                <a:solidFill>
                  <a:schemeClr val="tx1"/>
                </a:solidFill>
                <a:effectLst/>
                <a:latin typeface="+mn-lt"/>
                <a:ea typeface="+mn-ea"/>
                <a:cs typeface="+mn-cs"/>
              </a:rPr>
              <a:t>Russia, NK &amp; Iran also v prolific</a:t>
            </a:r>
          </a:p>
          <a:p>
            <a:r>
              <a:rPr lang="en-US" sz="1200" b="0" kern="1200" dirty="0">
                <a:solidFill>
                  <a:schemeClr val="tx1"/>
                </a:solidFill>
                <a:effectLst/>
                <a:latin typeface="+mn-lt"/>
                <a:ea typeface="+mn-ea"/>
                <a:cs typeface="+mn-cs"/>
              </a:rPr>
              <a:t>China intellectual property theft, and traditional spying</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=Similar attack methods as cybercriminals –phishing, stolen creds, sometimes infected websites for water-holing attacks</a:t>
            </a:r>
          </a:p>
          <a:p>
            <a:r>
              <a:rPr lang="en-US" sz="1200" b="0" kern="1200" dirty="0">
                <a:solidFill>
                  <a:schemeClr val="tx1"/>
                </a:solidFill>
                <a:effectLst/>
                <a:latin typeface="+mn-lt"/>
                <a:ea typeface="+mn-ea"/>
                <a:cs typeface="+mn-cs"/>
              </a:rPr>
              <a:t>Seed websites of a certain top/interest to their potential targets: browser-borne malware, for example, on an NGO’s website that specializes in China in hopes diplomats from US visit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=target: Email system of law firm:</a:t>
            </a:r>
          </a:p>
          <a:p>
            <a:r>
              <a:rPr lang="en-US" sz="1200" b="0" kern="1200" dirty="0">
                <a:solidFill>
                  <a:schemeClr val="tx1"/>
                </a:solidFill>
                <a:effectLst/>
                <a:latin typeface="+mn-lt"/>
                <a:ea typeface="+mn-ea"/>
                <a:cs typeface="+mn-cs"/>
              </a:rPr>
              <a:t>Contain lots of sensitive and useful information for attackers</a:t>
            </a:r>
          </a:p>
          <a:p>
            <a:r>
              <a:rPr lang="en-US" sz="1200" kern="1200" dirty="0">
                <a:solidFill>
                  <a:schemeClr val="tx1"/>
                </a:solidFill>
                <a:effectLst/>
                <a:latin typeface="+mn-lt"/>
                <a:ea typeface="+mn-ea"/>
                <a:cs typeface="+mn-cs"/>
              </a:rPr>
              <a:t>=Doc Mgt Sys</a:t>
            </a:r>
          </a:p>
          <a:p>
            <a:r>
              <a:rPr lang="en-US" sz="1200" kern="1200" dirty="0">
                <a:solidFill>
                  <a:schemeClr val="tx1"/>
                </a:solidFill>
                <a:effectLst/>
                <a:latin typeface="+mn-lt"/>
                <a:ea typeface="+mn-ea"/>
                <a:cs typeface="+mn-cs"/>
              </a:rPr>
              <a:t>=both have:</a:t>
            </a:r>
          </a:p>
          <a:p>
            <a:r>
              <a:rPr lang="en-US" sz="1200" b="0" kern="1200" dirty="0">
                <a:solidFill>
                  <a:schemeClr val="tx1"/>
                </a:solidFill>
                <a:effectLst/>
                <a:latin typeface="+mn-lt"/>
                <a:ea typeface="+mn-ea"/>
                <a:cs typeface="+mn-cs"/>
              </a:rPr>
              <a:t>troves of info bout clients, client biz deals, M&amp;A to be levged,  Intellectual property</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14</a:t>
            </a:fld>
            <a:endParaRPr lang="en-US" dirty="0"/>
          </a:p>
        </p:txBody>
      </p:sp>
    </p:spTree>
    <p:extLst>
      <p:ext uri="{BB962C8B-B14F-4D97-AF65-F5344CB8AC3E}">
        <p14:creationId xmlns:p14="http://schemas.microsoft.com/office/powerpoint/2010/main" val="170004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To give you an example:</a:t>
            </a:r>
          </a:p>
          <a:p>
            <a:pPr fontAlgn="base"/>
            <a:r>
              <a:rPr lang="en-US" sz="1200" kern="1200" dirty="0">
                <a:solidFill>
                  <a:schemeClr val="tx1"/>
                </a:solidFill>
                <a:effectLst/>
                <a:latin typeface="+mn-lt"/>
                <a:ea typeface="+mn-ea"/>
                <a:cs typeface="+mn-cs"/>
              </a:rPr>
              <a:t>=APT10 aka Stone Panda, a hacking team out of China</a:t>
            </a:r>
          </a:p>
          <a:p>
            <a:pPr fontAlgn="base"/>
            <a:r>
              <a:rPr lang="en-US" sz="1200" kern="1200" dirty="0">
                <a:solidFill>
                  <a:schemeClr val="tx1"/>
                </a:solidFill>
                <a:effectLst/>
                <a:latin typeface="+mn-lt"/>
                <a:ea typeface="+mn-ea"/>
                <a:cs typeface="+mn-cs"/>
              </a:rPr>
              <a:t>=Believed to be its intel agency in Bejing, Ministry of State Security</a:t>
            </a:r>
          </a:p>
          <a:p>
            <a:pPr fontAlgn="base"/>
            <a:r>
              <a:rPr lang="en-US" sz="1200" b="0" i="0" kern="1200" dirty="0">
                <a:solidFill>
                  <a:schemeClr val="tx1"/>
                </a:solidFill>
                <a:effectLst/>
                <a:latin typeface="+mn-lt"/>
                <a:ea typeface="+mn-ea"/>
                <a:cs typeface="+mn-cs"/>
              </a:rPr>
              <a:t>: counter-intelligence, foreign intelligence and political security</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=ID’d recently targeting at least 3 companies in the United States and Europe (found by Recorded Future &amp; Rapid7)</a:t>
            </a:r>
          </a:p>
          <a:p>
            <a:pPr fontAlgn="base"/>
            <a:r>
              <a:rPr lang="en-US" sz="1200" kern="1200" dirty="0">
                <a:solidFill>
                  <a:schemeClr val="tx1"/>
                </a:solidFill>
                <a:effectLst/>
                <a:latin typeface="+mn-lt"/>
                <a:ea typeface="+mn-ea"/>
                <a:cs typeface="+mn-cs"/>
              </a:rPr>
              <a:t>between November 2017- September 2018. </a:t>
            </a:r>
          </a:p>
          <a:p>
            <a:pPr fontAlgn="base"/>
            <a:r>
              <a:rPr lang="en-US" sz="1200" kern="1200" dirty="0">
                <a:solidFill>
                  <a:schemeClr val="tx1"/>
                </a:solidFill>
                <a:effectLst/>
                <a:latin typeface="+mn-lt"/>
                <a:ea typeface="+mn-ea"/>
                <a:cs typeface="+mn-cs"/>
              </a:rPr>
              <a:t>gain access to networks and steal valuable intellectual property or gain commercial advantage.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targeted companies included:</a:t>
            </a:r>
          </a:p>
          <a:p>
            <a:pPr lvl="0" fontAlgn="base"/>
            <a:r>
              <a:rPr lang="en-US" sz="1200" kern="1200" dirty="0">
                <a:solidFill>
                  <a:schemeClr val="tx1"/>
                </a:solidFill>
                <a:effectLst/>
                <a:latin typeface="+mn-lt"/>
                <a:ea typeface="+mn-ea"/>
                <a:cs typeface="+mn-cs"/>
              </a:rPr>
              <a:t>IT and business cloud services managed service provider (MSP) and Recorded Future client and supplier, Visma, a billion-dollar Norwegian company ==850,000 customers globally</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An international apparel company</a:t>
            </a:r>
          </a:p>
          <a:p>
            <a:pPr lvl="0" fontAlgn="base"/>
            <a:r>
              <a:rPr lang="en-US" sz="1200" b="0" kern="1200" dirty="0">
                <a:solidFill>
                  <a:schemeClr val="tx1"/>
                </a:solidFill>
                <a:effectLst/>
                <a:latin typeface="+mn-lt"/>
                <a:ea typeface="+mn-ea"/>
                <a:cs typeface="+mn-cs"/>
              </a:rPr>
              <a:t>=US law firm specializing in intellectual property law with clients in the pharmaceutical, technology, electronics, biomedical, and automotive sectors, among others</a:t>
            </a:r>
          </a:p>
          <a:p>
            <a:r>
              <a:rPr lang="en-US" sz="1200" kern="1200" dirty="0">
                <a:solidFill>
                  <a:schemeClr val="tx1"/>
                </a:solidFill>
                <a:effectLst/>
                <a:latin typeface="+mn-lt"/>
                <a:ea typeface="+mn-ea"/>
                <a:cs typeface="+mn-cs"/>
              </a:rPr>
              <a:t>These attacks came via Citrix virtual machine accounts and LogMeIn remote-access software (RDP) using stolen valid user credentials. </a:t>
            </a:r>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15</a:t>
            </a:fld>
            <a:endParaRPr lang="en-US" dirty="0"/>
          </a:p>
        </p:txBody>
      </p:sp>
    </p:spTree>
    <p:extLst>
      <p:ext uri="{BB962C8B-B14F-4D97-AF65-F5344CB8AC3E}">
        <p14:creationId xmlns:p14="http://schemas.microsoft.com/office/powerpoint/2010/main" val="215488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Attacks:</a:t>
            </a:r>
          </a:p>
          <a:p>
            <a:endParaRPr lang="en-US" dirty="0"/>
          </a:p>
          <a:p>
            <a:r>
              <a:rPr lang="en-US" dirty="0"/>
              <a:t>=Great quote from a veteran cyber expert, well-known in industry Tom Cross</a:t>
            </a:r>
          </a:p>
          <a:p>
            <a:r>
              <a:rPr lang="en-US" dirty="0"/>
              <a:t>Sums it up for both nation-state cyber espionage AND strategic cyberattacks v law firms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=“Strategic” attack: hack the law firm to get to their clients, or business partners. Use the firm as a stepping stone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=Size of firm doesn’t matter; it’s the information they handle for clients that’s of value to hackers.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16</a:t>
            </a:fld>
            <a:endParaRPr lang="en-US" dirty="0"/>
          </a:p>
        </p:txBody>
      </p:sp>
    </p:spTree>
    <p:extLst>
      <p:ext uri="{BB962C8B-B14F-4D97-AF65-F5344CB8AC3E}">
        <p14:creationId xmlns:p14="http://schemas.microsoft.com/office/powerpoint/2010/main" val="359170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Likely most high-profile known/reported cyberattack on law firm:</a:t>
            </a:r>
          </a:p>
          <a:p>
            <a:r>
              <a:rPr lang="en-US" sz="1200" b="0" kern="1200" dirty="0">
                <a:solidFill>
                  <a:schemeClr val="tx1"/>
                </a:solidFill>
                <a:effectLst/>
                <a:latin typeface="+mn-lt"/>
                <a:ea typeface="+mn-ea"/>
                <a:cs typeface="+mn-cs"/>
              </a:rPr>
              <a:t>So-called Panama Papers case, where </a:t>
            </a:r>
            <a:r>
              <a:rPr lang="en-US" sz="1200" kern="1200" dirty="0">
                <a:solidFill>
                  <a:schemeClr val="tx1"/>
                </a:solidFill>
                <a:effectLst/>
                <a:latin typeface="+mn-lt"/>
                <a:ea typeface="+mn-ea"/>
                <a:cs typeface="+mn-cs"/>
              </a:rPr>
              <a:t>Panamanian law firm </a:t>
            </a:r>
            <a:r>
              <a:rPr lang="en-US" sz="1200" kern="1200" dirty="0" err="1">
                <a:solidFill>
                  <a:schemeClr val="tx1"/>
                </a:solidFill>
                <a:effectLst/>
                <a:latin typeface="+mn-lt"/>
                <a:ea typeface="+mn-ea"/>
                <a:cs typeface="+mn-cs"/>
              </a:rPr>
              <a:t>Mossack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Fon-seca</a:t>
            </a:r>
            <a:r>
              <a:rPr lang="en-US" sz="1200" kern="1200" dirty="0">
                <a:solidFill>
                  <a:schemeClr val="tx1"/>
                </a:solidFill>
                <a:effectLst/>
                <a:latin typeface="+mn-lt"/>
                <a:ea typeface="+mn-ea"/>
                <a:cs typeface="+mn-cs"/>
              </a:rPr>
              <a:t> was hacked in 2016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=11.5 MN data records, 2.6 terabytes of data hacked &amp; leaked by alleged whistleblower</a:t>
            </a:r>
          </a:p>
          <a:p>
            <a:r>
              <a:rPr lang="en-US" sz="1200" kern="1200" dirty="0">
                <a:solidFill>
                  <a:schemeClr val="tx1"/>
                </a:solidFill>
                <a:effectLst/>
                <a:latin typeface="+mn-lt"/>
                <a:ea typeface="+mn-ea"/>
                <a:cs typeface="+mn-cs"/>
              </a:rPr>
              <a:t>=Exposed potentially illicit financial dealings of numerous political leaders and public figures around the world including Russian president Vladimir Putin and British prime minister David Cameron. Tax evasion, etc.</a:t>
            </a:r>
          </a:p>
          <a:p>
            <a:r>
              <a:rPr lang="en-US" sz="1200" b="0" kern="1200" dirty="0">
                <a:solidFill>
                  <a:schemeClr val="tx1"/>
                </a:solidFill>
                <a:effectLst/>
                <a:latin typeface="+mn-lt"/>
                <a:ea typeface="+mn-ea"/>
                <a:cs typeface="+mn-cs"/>
              </a:rPr>
              <a:t>=The breach also exposed relative lack of budget and resources in the legal sector that leaves many law firms vulnerable to cyberattacks—sec experts</a:t>
            </a:r>
          </a:p>
          <a:p>
            <a:r>
              <a:rPr lang="en-US" sz="1200" b="0" kern="1200" dirty="0">
                <a:solidFill>
                  <a:schemeClr val="tx1"/>
                </a:solidFill>
                <a:effectLst/>
                <a:latin typeface="+mn-lt"/>
                <a:ea typeface="+mn-ea"/>
                <a:cs typeface="+mn-cs"/>
              </a:rPr>
              <a:t>=Since then, however, seeing legal sector getting more serious about cybersecurity‘</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=How’s legal sector doing security-wise:</a:t>
            </a:r>
          </a:p>
          <a:p>
            <a:r>
              <a:rPr lang="en-US" sz="1200" b="0" kern="1200" dirty="0">
                <a:solidFill>
                  <a:schemeClr val="tx1"/>
                </a:solidFill>
                <a:effectLst/>
                <a:latin typeface="+mn-lt"/>
                <a:ea typeface="+mn-ea"/>
                <a:cs typeface="+mn-cs"/>
              </a:rPr>
              <a:t>Last year Security firm BitSight, which uses a credit-score-like metric for rating the cybersecurity effectiveness of organizations</a:t>
            </a:r>
          </a:p>
          <a:p>
            <a:r>
              <a:rPr lang="en-US" sz="1200" b="0" kern="1200" dirty="0">
                <a:solidFill>
                  <a:schemeClr val="tx1"/>
                </a:solidFill>
                <a:effectLst/>
                <a:latin typeface="+mn-lt"/>
                <a:ea typeface="+mn-ea"/>
                <a:cs typeface="+mn-cs"/>
              </a:rPr>
              <a:t>Law firms: a score of 690 out of 900. That puts them ahead of public relations and communications companies, but behind several other industries. \</a:t>
            </a:r>
          </a:p>
          <a:p>
            <a:r>
              <a:rPr lang="en-US" sz="1200" b="0" kern="1200" dirty="0">
                <a:solidFill>
                  <a:schemeClr val="tx1"/>
                </a:solidFill>
                <a:effectLst/>
                <a:latin typeface="+mn-lt"/>
                <a:ea typeface="+mn-ea"/>
                <a:cs typeface="+mn-cs"/>
              </a:rPr>
              <a:t>Accounting firms. for example. have a rating of 740, and firms in the benefits administration space have a 750 rating from BitSight.</a:t>
            </a:r>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17</a:t>
            </a:fld>
            <a:endParaRPr lang="en-US" dirty="0"/>
          </a:p>
        </p:txBody>
      </p:sp>
    </p:spTree>
    <p:extLst>
      <p:ext uri="{BB962C8B-B14F-4D97-AF65-F5344CB8AC3E}">
        <p14:creationId xmlns:p14="http://schemas.microsoft.com/office/powerpoint/2010/main" val="2934159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=Printers are multifunction, with Wi-Fi access, network access may not realize: printer, scanner, fax, local data storage, wireless networking, operating system</a:t>
            </a:r>
          </a:p>
          <a:p>
            <a:r>
              <a:rPr lang="en-US" sz="1200" b="0" i="0" kern="1200" dirty="0">
                <a:solidFill>
                  <a:schemeClr val="tx1"/>
                </a:solidFill>
                <a:effectLst/>
                <a:latin typeface="+mn-lt"/>
                <a:ea typeface="+mn-ea"/>
                <a:cs typeface="+mn-cs"/>
              </a:rPr>
              <a:t>=ripe for attack</a:t>
            </a:r>
          </a:p>
          <a:p>
            <a:r>
              <a:rPr lang="en-US" sz="1200" b="0" i="0" kern="1200" dirty="0">
                <a:solidFill>
                  <a:schemeClr val="tx1"/>
                </a:solidFill>
                <a:effectLst/>
                <a:latin typeface="+mn-lt"/>
                <a:ea typeface="+mn-ea"/>
                <a:cs typeface="+mn-cs"/>
              </a:rPr>
              <a:t>=Like other IoT devices in the office: video conferencing systems, ie</a:t>
            </a:r>
          </a:p>
          <a:p>
            <a:r>
              <a:rPr lang="en-US" sz="1200" b="0" i="0" kern="1200" dirty="0">
                <a:solidFill>
                  <a:schemeClr val="tx1"/>
                </a:solidFill>
                <a:effectLst/>
                <a:latin typeface="+mn-lt"/>
                <a:ea typeface="+mn-ea"/>
                <a:cs typeface="+mn-cs"/>
              </a:rPr>
              <a:t>=Default passwords, open ports</a:t>
            </a:r>
          </a:p>
          <a:p>
            <a:r>
              <a:rPr lang="en-US" sz="1200" b="0" i="0" kern="1200" dirty="0">
                <a:solidFill>
                  <a:schemeClr val="tx1"/>
                </a:solidFill>
                <a:effectLst/>
                <a:latin typeface="+mn-lt"/>
                <a:ea typeface="+mn-ea"/>
                <a:cs typeface="+mn-cs"/>
              </a:rPr>
              <a:t>=Printers, IoT: no public Internet ports open; limit and monitor their connections &amp; who can manage them</a:t>
            </a:r>
          </a:p>
          <a:p>
            <a:r>
              <a:rPr lang="en-US" sz="1200" b="0" i="0" kern="1200" dirty="0">
                <a:solidFill>
                  <a:schemeClr val="tx1"/>
                </a:solidFill>
                <a:effectLst/>
                <a:latin typeface="+mn-lt"/>
                <a:ea typeface="+mn-ea"/>
                <a:cs typeface="+mn-cs"/>
              </a:rPr>
              <a:t>Change the default passwords, keep firmware updated</a:t>
            </a:r>
          </a:p>
          <a:p>
            <a:r>
              <a:rPr lang="en-US" sz="1200" b="0" i="0" kern="1200" dirty="0">
                <a:solidFill>
                  <a:schemeClr val="tx1"/>
                </a:solidFill>
                <a:effectLst/>
                <a:latin typeface="+mn-lt"/>
                <a:ea typeface="+mn-ea"/>
                <a:cs typeface="+mn-cs"/>
              </a:rPr>
              <a:t>=One security expert who used to write for us once worked at a company that had Internet-accessible Polycom video conferencing systems that were always getting attacked. default passwords were not changed. </a:t>
            </a:r>
          </a:p>
          <a:p>
            <a:r>
              <a:rPr lang="en-US" sz="1200" b="0" i="0" kern="1200" dirty="0">
                <a:solidFill>
                  <a:schemeClr val="tx1"/>
                </a:solidFill>
                <a:effectLst/>
                <a:latin typeface="+mn-lt"/>
                <a:ea typeface="+mn-ea"/>
                <a:cs typeface="+mn-cs"/>
              </a:rPr>
              <a:t>Attackers could spy</a:t>
            </a:r>
          </a:p>
          <a:p>
            <a:r>
              <a:rPr lang="en-US" sz="1200" b="0" i="0" kern="1200" dirty="0">
                <a:solidFill>
                  <a:schemeClr val="tx1"/>
                </a:solidFill>
                <a:effectLst/>
                <a:latin typeface="+mn-lt"/>
                <a:ea typeface="+mn-ea"/>
                <a:cs typeface="+mn-cs"/>
              </a:rPr>
              <a:t>=Booz Allen Hamilton found that of 61% of survey respondents who reported a data loss incident in 2016</a:t>
            </a:r>
            <a:r>
              <a:rPr lang="en-US" sz="1200" b="0"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least 50% had at least one such incident linked to a printer..</a:t>
            </a:r>
          </a:p>
          <a:p>
            <a:r>
              <a:rPr lang="en-US" sz="1200" b="0" i="0" kern="1200" dirty="0">
                <a:solidFill>
                  <a:schemeClr val="tx1"/>
                </a:solidFill>
                <a:effectLst/>
                <a:latin typeface="+mn-lt"/>
                <a:ea typeface="+mn-ea"/>
                <a:cs typeface="+mn-cs"/>
              </a:rPr>
              <a:t>intercepted print jobs (50%), loss of data from printer hard disks (48%) printers getting hacked to gain network access (18%).</a:t>
            </a:r>
          </a:p>
          <a:p>
            <a:r>
              <a:rPr lang="en-US" sz="1200" b="0" i="0" kern="1200" dirty="0">
                <a:solidFill>
                  <a:schemeClr val="tx1"/>
                </a:solidFill>
                <a:effectLst/>
                <a:latin typeface="+mn-lt"/>
                <a:ea typeface="+mn-ea"/>
                <a:cs typeface="+mn-cs"/>
              </a:rPr>
              <a:t>=Ransomware attacks on printers vandalism most common attacks**</a:t>
            </a:r>
          </a:p>
          <a:p>
            <a:r>
              <a:rPr lang="en-US" sz="1200" b="0" i="0" kern="1200" dirty="0">
                <a:solidFill>
                  <a:schemeClr val="tx1"/>
                </a:solidFill>
                <a:effectLst/>
                <a:latin typeface="+mn-lt"/>
                <a:ea typeface="+mn-ea"/>
                <a:cs typeface="+mn-cs"/>
              </a:rPr>
              <a:t>=Booz Allen: North Korean hackers disabled printers used to confirm SWIFT network transfers, for example, in the attacks on City Union Bank in India and the Bank of Bangladesh. Disable as a distraction</a:t>
            </a:r>
          </a:p>
          <a:p>
            <a:endParaRPr lang="en-US" dirty="0"/>
          </a:p>
          <a:p>
            <a:r>
              <a:rPr lang="en-US" dirty="0"/>
              <a:t>=mobile: Anyone here who does NOT work via laptop or smartphone mobile-</a:t>
            </a:r>
            <a:r>
              <a:rPr lang="en-US" dirty="0" err="1"/>
              <a:t>ly</a:t>
            </a:r>
            <a:r>
              <a:rPr lang="en-US" dirty="0"/>
              <a:t> today?</a:t>
            </a:r>
          </a:p>
          <a:p>
            <a:endParaRPr lang="en-US" dirty="0"/>
          </a:p>
          <a:p>
            <a:r>
              <a:rPr lang="en-US" dirty="0"/>
              <a:t>=like most workers, lawyers mobile</a:t>
            </a:r>
          </a:p>
          <a:p>
            <a:r>
              <a:rPr lang="en-US" dirty="0"/>
              <a:t>Smartphones &amp; use of laptops on public or coffee sop wi-fi can expose user &amp; then the firm.</a:t>
            </a:r>
          </a:p>
          <a:p>
            <a:br>
              <a:rPr lang="en-US" dirty="0"/>
            </a:br>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18</a:t>
            </a:fld>
            <a:endParaRPr lang="en-US" dirty="0"/>
          </a:p>
        </p:txBody>
      </p:sp>
    </p:spTree>
    <p:extLst>
      <p:ext uri="{BB962C8B-B14F-4D97-AF65-F5344CB8AC3E}">
        <p14:creationId xmlns:p14="http://schemas.microsoft.com/office/powerpoint/2010/main" val="316232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Some Best Practices</a:t>
            </a:r>
          </a:p>
          <a:p>
            <a:r>
              <a:rPr lang="en-US" sz="1200" b="0" kern="1200" dirty="0">
                <a:solidFill>
                  <a:schemeClr val="tx1"/>
                </a:solidFill>
                <a:effectLst/>
                <a:latin typeface="+mn-lt"/>
                <a:ea typeface="+mn-ea"/>
                <a:cs typeface="+mn-cs"/>
              </a:rPr>
              <a:t>=no one is immune, no matter how big or small</a:t>
            </a:r>
          </a:p>
          <a:p>
            <a:r>
              <a:rPr lang="en-US" sz="1200" b="0" kern="1200" dirty="0">
                <a:solidFill>
                  <a:schemeClr val="tx1"/>
                </a:solidFill>
                <a:effectLst/>
                <a:latin typeface="+mn-lt"/>
                <a:ea typeface="+mn-ea"/>
                <a:cs typeface="+mn-cs"/>
              </a:rPr>
              <a:t>=Do basic hygiene</a:t>
            </a:r>
          </a:p>
          <a:p>
            <a:r>
              <a:rPr lang="en-US" sz="1200" b="0" kern="1200" dirty="0">
                <a:solidFill>
                  <a:schemeClr val="tx1"/>
                </a:solidFill>
                <a:effectLst/>
                <a:latin typeface="+mn-lt"/>
                <a:ea typeface="+mn-ea"/>
                <a:cs typeface="+mn-cs"/>
              </a:rPr>
              <a:t>Update software</a:t>
            </a:r>
          </a:p>
          <a:p>
            <a:r>
              <a:rPr lang="en-US" sz="1200" b="0" kern="1200" dirty="0">
                <a:solidFill>
                  <a:schemeClr val="tx1"/>
                </a:solidFill>
                <a:effectLst/>
                <a:latin typeface="+mn-lt"/>
                <a:ea typeface="+mn-ea"/>
                <a:cs typeface="+mn-cs"/>
              </a:rPr>
              <a:t>Run Antimalware scans</a:t>
            </a:r>
          </a:p>
          <a:p>
            <a:r>
              <a:rPr lang="en-US" sz="1200" b="0" kern="1200" dirty="0">
                <a:solidFill>
                  <a:schemeClr val="tx1"/>
                </a:solidFill>
                <a:effectLst/>
                <a:latin typeface="+mn-lt"/>
                <a:ea typeface="+mn-ea"/>
                <a:cs typeface="+mn-cs"/>
              </a:rPr>
              <a:t> create strong passwords</a:t>
            </a:r>
          </a:p>
          <a:p>
            <a:r>
              <a:rPr lang="en-US" sz="1200" b="0" i="0" kern="1200" dirty="0">
                <a:solidFill>
                  <a:schemeClr val="tx1"/>
                </a:solidFill>
                <a:effectLst/>
                <a:latin typeface="+mn-lt"/>
                <a:ea typeface="+mn-ea"/>
                <a:cs typeface="+mn-cs"/>
              </a:rPr>
              <a:t>least 16 characters, use at least 1 numeral, 1 uppercase letter, lowercase letter and one special symbol. </a:t>
            </a:r>
          </a:p>
          <a:p>
            <a:r>
              <a:rPr lang="en-US" sz="1200" b="0" i="0" kern="1200" dirty="0">
                <a:solidFill>
                  <a:schemeClr val="tx1"/>
                </a:solidFill>
                <a:effectLst/>
                <a:latin typeface="+mn-lt"/>
                <a:ea typeface="+mn-ea"/>
                <a:cs typeface="+mn-cs"/>
              </a:rPr>
              <a:t>No dictionary words</a:t>
            </a:r>
          </a:p>
          <a:p>
            <a:r>
              <a:rPr lang="en-US" sz="1200" b="0" i="0" kern="1200" dirty="0">
                <a:solidFill>
                  <a:schemeClr val="tx1"/>
                </a:solidFill>
                <a:effectLst/>
                <a:latin typeface="+mn-lt"/>
                <a:ea typeface="+mn-ea"/>
                <a:cs typeface="+mn-cs"/>
              </a:rPr>
              <a:t>Password managers are good too if your company doesn’t have a pw </a:t>
            </a:r>
            <a:r>
              <a:rPr lang="en-US" sz="1200" b="0" i="0" kern="1200" dirty="0" err="1">
                <a:solidFill>
                  <a:schemeClr val="tx1"/>
                </a:solidFill>
                <a:effectLst/>
                <a:latin typeface="+mn-lt"/>
                <a:ea typeface="+mn-ea"/>
                <a:cs typeface="+mn-cs"/>
              </a:rPr>
              <a:t>mgt</a:t>
            </a:r>
            <a:r>
              <a:rPr lang="en-US" sz="1200" b="0" i="0" kern="1200" dirty="0">
                <a:solidFill>
                  <a:schemeClr val="tx1"/>
                </a:solidFill>
                <a:effectLst/>
                <a:latin typeface="+mn-lt"/>
                <a:ea typeface="+mn-ea"/>
                <a:cs typeface="+mn-cs"/>
              </a:rPr>
              <a:t> policy</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Don’t reuse passwords [Remember : Credential-Stuffing]</a:t>
            </a:r>
          </a:p>
          <a:p>
            <a:r>
              <a:rPr lang="en-US" sz="1200" b="0" kern="1200" dirty="0">
                <a:solidFill>
                  <a:schemeClr val="tx1"/>
                </a:solidFill>
                <a:effectLst/>
                <a:latin typeface="+mn-lt"/>
                <a:ea typeface="+mn-ea"/>
                <a:cs typeface="+mn-cs"/>
              </a:rPr>
              <a:t>Don’t click on stuff u weren’t expecting</a:t>
            </a:r>
          </a:p>
          <a:p>
            <a:r>
              <a:rPr lang="en-US" sz="1200" b="1" i="0" kern="1200" dirty="0">
                <a:solidFill>
                  <a:schemeClr val="tx1"/>
                </a:solidFill>
                <a:effectLst/>
                <a:latin typeface="+mn-lt"/>
                <a:ea typeface="+mn-ea"/>
                <a:cs typeface="+mn-cs"/>
              </a:rPr>
              <a:t>=Back up data (offline)</a:t>
            </a:r>
          </a:p>
          <a:p>
            <a:r>
              <a:rPr lang="en-US" sz="1200" b="1" i="0" kern="1200" dirty="0">
                <a:solidFill>
                  <a:schemeClr val="tx1"/>
                </a:solidFill>
                <a:effectLst/>
                <a:latin typeface="+mn-lt"/>
                <a:ea typeface="+mn-ea"/>
                <a:cs typeface="+mn-cs"/>
              </a:rPr>
              <a:t>3-2-1 backup strategy</a:t>
            </a:r>
          </a:p>
          <a:p>
            <a:r>
              <a:rPr lang="en-US" sz="1200" b="0" i="0" kern="1200" dirty="0">
                <a:solidFill>
                  <a:schemeClr val="tx1"/>
                </a:solidFill>
                <a:effectLst/>
                <a:latin typeface="+mn-lt"/>
                <a:ea typeface="+mn-ea"/>
                <a:cs typeface="+mn-cs"/>
              </a:rPr>
              <a:t>have three copies of your data in two different locations, one offsite (ex: in the cloud). Making your backup 3-2-1 compliant ensures that even if one copy of your backup is encrypted or destroyed by ransomware at least one off-site copy that’s safe</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=VPN software for the office, mobile working – encrypts your connection so can’t be sniffed, hijacked</a:t>
            </a:r>
          </a:p>
          <a:p>
            <a:r>
              <a:rPr lang="en-US" sz="1200" b="0" kern="1200" dirty="0">
                <a:solidFill>
                  <a:schemeClr val="tx1"/>
                </a:solidFill>
                <a:effectLst/>
                <a:latin typeface="+mn-lt"/>
                <a:ea typeface="+mn-ea"/>
                <a:cs typeface="+mn-cs"/>
              </a:rPr>
              <a:t>=Multi-factor authentication is key</a:t>
            </a:r>
          </a:p>
          <a:p>
            <a:r>
              <a:rPr lang="en-US" sz="1200" b="0" kern="1200" dirty="0">
                <a:solidFill>
                  <a:schemeClr val="tx1"/>
                </a:solidFill>
                <a:effectLst/>
                <a:latin typeface="+mn-lt"/>
                <a:ea typeface="+mn-ea"/>
                <a:cs typeface="+mn-cs"/>
              </a:rPr>
              <a:t>So password plus a onetime code: Okta Verify, Google Authenticator, </a:t>
            </a:r>
            <a:r>
              <a:rPr lang="en-US" sz="1200" b="0" kern="1200" dirty="0" err="1">
                <a:solidFill>
                  <a:schemeClr val="tx1"/>
                </a:solidFill>
                <a:effectLst/>
                <a:latin typeface="+mn-lt"/>
                <a:ea typeface="+mn-ea"/>
                <a:cs typeface="+mn-cs"/>
              </a:rPr>
              <a:t>DuoSecurity</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Onetime code changes constantly</a:t>
            </a:r>
          </a:p>
          <a:p>
            <a:r>
              <a:rPr lang="en-US" sz="1200" b="0" kern="1200" dirty="0">
                <a:solidFill>
                  <a:schemeClr val="tx1"/>
                </a:solidFill>
                <a:effectLst/>
                <a:latin typeface="+mn-lt"/>
                <a:ea typeface="+mn-ea"/>
                <a:cs typeface="+mn-cs"/>
              </a:rPr>
              <a:t>Some mfa offers u text code</a:t>
            </a:r>
          </a:p>
          <a:p>
            <a:r>
              <a:rPr lang="en-US" sz="1200" b="1" kern="1200" dirty="0">
                <a:solidFill>
                  <a:schemeClr val="tx1"/>
                </a:solidFill>
                <a:effectLst/>
                <a:latin typeface="+mn-lt"/>
                <a:ea typeface="+mn-ea"/>
                <a:cs typeface="+mn-cs"/>
              </a:rPr>
              <a:t>=Least privilege for users:</a:t>
            </a:r>
          </a:p>
          <a:p>
            <a:r>
              <a:rPr lang="en-US" sz="1200" b="0" kern="1200" dirty="0">
                <a:solidFill>
                  <a:schemeClr val="tx1"/>
                </a:solidFill>
                <a:effectLst/>
                <a:latin typeface="+mn-lt"/>
                <a:ea typeface="+mn-ea"/>
                <a:cs typeface="+mn-cs"/>
              </a:rPr>
              <a:t>Role-based access to information, applications </a:t>
            </a:r>
            <a:r>
              <a:rPr lang="en-US" sz="1200" b="0" kern="1200" dirty="0">
                <a:solidFill>
                  <a:schemeClr val="tx1"/>
                </a:solidFill>
                <a:effectLst/>
                <a:latin typeface="+mn-lt"/>
                <a:ea typeface="+mn-ea"/>
                <a:cs typeface="+mn-cs"/>
                <a:sym typeface="Wingdings" pitchFamily="2" charset="2"/>
              </a:rPr>
              <a:t></a:t>
            </a:r>
          </a:p>
          <a:p>
            <a:r>
              <a:rPr lang="en-US" sz="1200" b="0" kern="1200" dirty="0">
                <a:solidFill>
                  <a:schemeClr val="tx1"/>
                </a:solidFill>
                <a:effectLst/>
                <a:latin typeface="+mn-lt"/>
                <a:ea typeface="+mn-ea"/>
                <a:cs typeface="+mn-cs"/>
                <a:sym typeface="Wingdings" pitchFamily="2" charset="2"/>
              </a:rPr>
              <a:t>Only access to this set of documents specific to your job function</a:t>
            </a:r>
          </a:p>
          <a:p>
            <a:r>
              <a:rPr lang="en-US" sz="1200" b="0" kern="1200" dirty="0">
                <a:solidFill>
                  <a:schemeClr val="tx1"/>
                </a:solidFill>
                <a:effectLst/>
                <a:latin typeface="+mn-lt"/>
                <a:ea typeface="+mn-ea"/>
                <a:cs typeface="+mn-cs"/>
                <a:sym typeface="Wingdings" pitchFamily="2" charset="2"/>
              </a:rPr>
              <a:t>IE: IT person may not have need to access case files of attorneys</a:t>
            </a:r>
          </a:p>
          <a:p>
            <a:endParaRPr lang="en-US" sz="1200" b="0" kern="1200" dirty="0">
              <a:solidFill>
                <a:schemeClr val="tx1"/>
              </a:solidFill>
              <a:effectLst/>
              <a:latin typeface="+mn-lt"/>
              <a:ea typeface="+mn-ea"/>
              <a:cs typeface="+mn-cs"/>
              <a:sym typeface="Wingdings" pitchFamily="2" charset="2"/>
            </a:endParaRPr>
          </a:p>
          <a:p>
            <a:r>
              <a:rPr lang="en-US" sz="1200" b="0" kern="1200" dirty="0">
                <a:solidFill>
                  <a:schemeClr val="tx1"/>
                </a:solidFill>
                <a:effectLst/>
                <a:latin typeface="+mn-lt"/>
                <a:ea typeface="+mn-ea"/>
                <a:cs typeface="+mn-cs"/>
                <a:sym typeface="Wingdings" pitchFamily="2" charset="2"/>
              </a:rPr>
              <a:t>More rigorous version of that (less commonly deployed):</a:t>
            </a:r>
          </a:p>
          <a:p>
            <a:r>
              <a:rPr lang="en-US" sz="1200" b="0" kern="1200" dirty="0">
                <a:solidFill>
                  <a:schemeClr val="tx1"/>
                </a:solidFill>
                <a:effectLst/>
                <a:latin typeface="+mn-lt"/>
                <a:ea typeface="+mn-ea"/>
                <a:cs typeface="+mn-cs"/>
                <a:sym typeface="Wingdings" pitchFamily="2" charset="2"/>
              </a:rPr>
              <a:t>Case-specific </a:t>
            </a:r>
          </a:p>
          <a:p>
            <a:r>
              <a:rPr lang="en-US" sz="1200" b="0" kern="1200" dirty="0">
                <a:solidFill>
                  <a:schemeClr val="tx1"/>
                </a:solidFill>
                <a:effectLst/>
                <a:latin typeface="+mn-lt"/>
                <a:ea typeface="+mn-ea"/>
                <a:cs typeface="+mn-cs"/>
                <a:sym typeface="Wingdings" pitchFamily="2" charset="2"/>
              </a:rPr>
              <a:t>Literally: have to be granted access to specific type info on a case that u need for your job; or that case</a:t>
            </a:r>
          </a:p>
          <a:p>
            <a:r>
              <a:rPr lang="en-US" sz="1200" b="0" kern="1200" dirty="0">
                <a:solidFill>
                  <a:schemeClr val="tx1"/>
                </a:solidFill>
                <a:effectLst/>
                <a:latin typeface="+mn-lt"/>
                <a:ea typeface="+mn-ea"/>
                <a:cs typeface="+mn-cs"/>
                <a:sym typeface="Wingdings" pitchFamily="2" charset="2"/>
              </a:rPr>
              <a:t>Can be less efficient, not easy to deploy</a:t>
            </a:r>
          </a:p>
          <a:p>
            <a:endParaRPr lang="en-US" sz="1200" b="0" kern="1200" dirty="0">
              <a:solidFill>
                <a:schemeClr val="tx1"/>
              </a:solidFill>
              <a:effectLst/>
              <a:latin typeface="+mn-lt"/>
              <a:ea typeface="+mn-ea"/>
              <a:cs typeface="+mn-cs"/>
              <a:sym typeface="Wingdings" pitchFamily="2" charset="2"/>
            </a:endParaRPr>
          </a:p>
          <a:p>
            <a:r>
              <a:rPr lang="en-US" sz="1200" b="0" kern="1200" dirty="0">
                <a:solidFill>
                  <a:schemeClr val="tx1"/>
                </a:solidFill>
                <a:effectLst/>
                <a:latin typeface="+mn-lt"/>
                <a:ea typeface="+mn-ea"/>
                <a:cs typeface="+mn-cs"/>
                <a:sym typeface="Wingdings" pitchFamily="2" charset="2"/>
              </a:rPr>
              <a:t>MF auth for document repositories is good practice</a:t>
            </a:r>
          </a:p>
          <a:p>
            <a:endParaRPr lang="en-US" sz="1200" b="0" kern="1200" dirty="0">
              <a:solidFill>
                <a:schemeClr val="tx1"/>
              </a:solidFill>
              <a:effectLst/>
              <a:latin typeface="+mn-lt"/>
              <a:ea typeface="+mn-ea"/>
              <a:cs typeface="+mn-cs"/>
              <a:sym typeface="Wingdings" pitchFamily="2" charset="2"/>
            </a:endParaRPr>
          </a:p>
          <a:p>
            <a:r>
              <a:rPr lang="en-US" sz="1200" b="0" kern="1200" dirty="0">
                <a:solidFill>
                  <a:schemeClr val="tx1"/>
                </a:solidFill>
                <a:effectLst/>
                <a:latin typeface="+mn-lt"/>
                <a:ea typeface="+mn-ea"/>
                <a:cs typeface="+mn-cs"/>
                <a:sym typeface="Wingdings" pitchFamily="2" charset="2"/>
              </a:rPr>
              <a:t>Email security protection services like FireEye’s or can use Microsoft Group Policy in Active Directory to do things like: disable macros in Office docs downloaded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sym typeface="Wingdings" pitchFamily="2" charset="2"/>
            </a:endParaRPr>
          </a:p>
          <a:p>
            <a:endParaRPr lang="en-US" sz="1200" b="0" kern="1200" dirty="0">
              <a:solidFill>
                <a:schemeClr val="tx1"/>
              </a:solidFill>
              <a:effectLst/>
              <a:latin typeface="+mn-lt"/>
              <a:ea typeface="+mn-ea"/>
              <a:cs typeface="+mn-cs"/>
              <a:sym typeface="Wingdings" pitchFamily="2" charset="2"/>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19</a:t>
            </a:fld>
            <a:endParaRPr lang="en-US" dirty="0"/>
          </a:p>
        </p:txBody>
      </p:sp>
    </p:spTree>
    <p:extLst>
      <p:ext uri="{BB962C8B-B14F-4D97-AF65-F5344CB8AC3E}">
        <p14:creationId xmlns:p14="http://schemas.microsoft.com/office/powerpoint/2010/main" val="352822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Dark Reading?</a:t>
            </a:r>
          </a:p>
          <a:p>
            <a:r>
              <a:rPr lang="en-US" i="0" dirty="0"/>
              <a:t>=Slide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=Dark Reading covers the latest cyberattack campaigns by cybercriminals and nation-state actors, as well as industry trends, techs,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2</a:t>
            </a:fld>
            <a:endParaRPr lang="en-US" dirty="0"/>
          </a:p>
        </p:txBody>
      </p:sp>
    </p:spTree>
    <p:extLst>
      <p:ext uri="{BB962C8B-B14F-4D97-AF65-F5344CB8AC3E}">
        <p14:creationId xmlns:p14="http://schemas.microsoft.com/office/powerpoint/2010/main" val="1025639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thoughts:</a:t>
            </a:r>
          </a:p>
          <a:p>
            <a:r>
              <a:rPr lang="en-US" dirty="0"/>
              <a:t>=make cybersecurity a culture as well as a practice in your firm</a:t>
            </a:r>
          </a:p>
          <a:p>
            <a:r>
              <a:rPr lang="en-US" dirty="0"/>
              <a:t>All employees/users have a stake in the security of the firm, clients, themselves</a:t>
            </a:r>
          </a:p>
          <a:p>
            <a:r>
              <a:rPr lang="en-US" dirty="0"/>
              <a:t>At home, too</a:t>
            </a:r>
          </a:p>
          <a:p>
            <a:r>
              <a:rPr lang="en-US" dirty="0"/>
              <a:t>=user training</a:t>
            </a:r>
          </a:p>
          <a:p>
            <a:r>
              <a:rPr lang="en-US" dirty="0"/>
              <a:t>=Sec policy </a:t>
            </a:r>
          </a:p>
          <a:p>
            <a:r>
              <a:rPr lang="en-US" dirty="0"/>
              <a:t>=Plenty of services out there now to handle your sec monitoring…most security vendors, as well as managed service providers </a:t>
            </a:r>
          </a:p>
          <a:p>
            <a:endParaRPr lang="en-US" dirty="0"/>
          </a:p>
          <a:p>
            <a:r>
              <a:rPr lang="en-US" dirty="0"/>
              <a:t>=incident response plan</a:t>
            </a:r>
          </a:p>
          <a:p>
            <a:r>
              <a:rPr lang="en-US" dirty="0"/>
              <a:t>Expect attack/incident &amp; be ready for it, who to contact, what to do (don’t necessarily power off a machine infected, etc.)</a:t>
            </a:r>
          </a:p>
        </p:txBody>
      </p:sp>
      <p:sp>
        <p:nvSpPr>
          <p:cNvPr id="4" name="Slide Number Placeholder 3"/>
          <p:cNvSpPr>
            <a:spLocks noGrp="1"/>
          </p:cNvSpPr>
          <p:nvPr>
            <p:ph type="sldNum" sz="quarter" idx="5"/>
          </p:nvPr>
        </p:nvSpPr>
        <p:spPr/>
        <p:txBody>
          <a:bodyPr/>
          <a:lstStyle/>
          <a:p>
            <a:fld id="{B7153E0B-AD51-4B41-ACC1-B8B95A78BD1D}" type="slidenum">
              <a:rPr lang="en-US" smtClean="0"/>
              <a:t>20</a:t>
            </a:fld>
            <a:endParaRPr lang="en-US" dirty="0"/>
          </a:p>
        </p:txBody>
      </p:sp>
    </p:spTree>
    <p:extLst>
      <p:ext uri="{BB962C8B-B14F-4D97-AF65-F5344CB8AC3E}">
        <p14:creationId xmlns:p14="http://schemas.microsoft.com/office/powerpoint/2010/main" val="142490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r>
              <a:rPr lang="en-US" dirty="0"/>
              <a:t>Any experiences you can share</a:t>
            </a:r>
          </a:p>
          <a:p>
            <a:r>
              <a:rPr lang="en-US" dirty="0"/>
              <a:t>Happy to talk offline </a:t>
            </a:r>
          </a:p>
          <a:p>
            <a:endParaRPr lang="en-US" dirty="0"/>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21</a:t>
            </a:fld>
            <a:endParaRPr lang="en-US" dirty="0"/>
          </a:p>
        </p:txBody>
      </p:sp>
    </p:spTree>
    <p:extLst>
      <p:ext uri="{BB962C8B-B14F-4D97-AF65-F5344CB8AC3E}">
        <p14:creationId xmlns:p14="http://schemas.microsoft.com/office/powerpoint/2010/main" val="337055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some context about what organizations in all sectors are facing,</a:t>
            </a:r>
          </a:p>
          <a:p>
            <a:r>
              <a:rPr lang="en-US" dirty="0"/>
              <a:t>Share w/you: Dark Reading 2018 Strategic Security Survey (annual)</a:t>
            </a:r>
          </a:p>
          <a:p>
            <a:r>
              <a:rPr lang="en-US" dirty="0"/>
              <a:t>=Slide info</a:t>
            </a:r>
          </a:p>
          <a:p>
            <a:r>
              <a:rPr lang="en-US" dirty="0"/>
              <a:t>=Data collection concluded in May of 2018.</a:t>
            </a:r>
          </a:p>
          <a:p>
            <a:r>
              <a:rPr lang="en-US" dirty="0"/>
              <a:t> </a:t>
            </a:r>
            <a:r>
              <a:rPr lang="en-US" i="1" dirty="0"/>
              <a:t>[There are three reports written using this data as the main content if they are interested in the report findings].</a:t>
            </a:r>
          </a:p>
          <a:p>
            <a:r>
              <a:rPr lang="en-US" i="1" dirty="0"/>
              <a:t>The margin of error for the total respondent base (N=300) is + or – 5.6 percentage points</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3</a:t>
            </a:fld>
            <a:endParaRPr lang="en-US" dirty="0"/>
          </a:p>
        </p:txBody>
      </p:sp>
    </p:spTree>
    <p:extLst>
      <p:ext uri="{BB962C8B-B14F-4D97-AF65-F5344CB8AC3E}">
        <p14:creationId xmlns:p14="http://schemas.microsoft.com/office/powerpoint/2010/main" val="21299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breaches in the past year across all industries– N.A.:</a:t>
            </a:r>
          </a:p>
          <a:p>
            <a:r>
              <a:rPr lang="en-US" dirty="0"/>
              <a:t>54% infected w/malware</a:t>
            </a:r>
          </a:p>
          <a:p>
            <a:r>
              <a:rPr lang="en-US" dirty="0"/>
              <a:t>48% had phishing attack that led to sec breach***[vs data breach]</a:t>
            </a:r>
          </a:p>
          <a:p>
            <a:r>
              <a:rPr lang="en-US" dirty="0"/>
              <a:t>Ransomware 16%</a:t>
            </a:r>
          </a:p>
          <a:p>
            <a:r>
              <a:rPr lang="en-US" dirty="0"/>
              <a:t>Targeted attack 16%</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4</a:t>
            </a:fld>
            <a:endParaRPr lang="en-US" dirty="0"/>
          </a:p>
        </p:txBody>
      </p:sp>
    </p:spTree>
    <p:extLst>
      <p:ext uri="{BB962C8B-B14F-4D97-AF65-F5344CB8AC3E}">
        <p14:creationId xmlns:p14="http://schemas.microsoft.com/office/powerpoint/2010/main" val="160546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causes: if your org is hit w/a major breach in the coming year, which will most likely be the cause:</a:t>
            </a:r>
          </a:p>
          <a:p>
            <a:r>
              <a:rPr lang="en-US" dirty="0"/>
              <a:t>Those pesky end users. </a:t>
            </a:r>
          </a:p>
          <a:p>
            <a:r>
              <a:rPr lang="en-US" dirty="0"/>
              <a:t>61% said a user mistake or negligence would be the root cause of security breach</a:t>
            </a:r>
          </a:p>
          <a:p>
            <a:r>
              <a:rPr lang="en-US" dirty="0"/>
              <a:t>=Next up, but not nearly as prevalent:</a:t>
            </a:r>
          </a:p>
          <a:p>
            <a:r>
              <a:rPr lang="en-US" dirty="0"/>
              <a:t>Sophisticated, automated malware 28%</a:t>
            </a:r>
          </a:p>
          <a:p>
            <a:r>
              <a:rPr lang="en-US" dirty="0"/>
              <a:t>Targeted attack 26%</a:t>
            </a:r>
          </a:p>
          <a:p>
            <a:r>
              <a:rPr lang="en-US" dirty="0"/>
              <a:t>Social engineering attack 24% /bit of overlap w/users **</a:t>
            </a:r>
          </a:p>
          <a:p>
            <a:r>
              <a:rPr lang="en-US" dirty="0"/>
              <a:t>=Survey: Did not break out by industry sector – so this is a big pic view for some perspective</a:t>
            </a:r>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5</a:t>
            </a:fld>
            <a:endParaRPr lang="en-US" dirty="0"/>
          </a:p>
        </p:txBody>
      </p:sp>
    </p:spTree>
    <p:extLst>
      <p:ext uri="{BB962C8B-B14F-4D97-AF65-F5344CB8AC3E}">
        <p14:creationId xmlns:p14="http://schemas.microsoft.com/office/powerpoint/2010/main" val="159461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seeing in our reporting at Dark Reading:</a:t>
            </a:r>
          </a:p>
          <a:p>
            <a:endParaRPr lang="en-US" dirty="0"/>
          </a:p>
          <a:p>
            <a:r>
              <a:rPr lang="en-US" dirty="0"/>
              <a:t>Main ones here—cybercrime, cyber espionage, strategic attacks.</a:t>
            </a:r>
          </a:p>
          <a:p>
            <a:endParaRPr lang="en-US" dirty="0"/>
          </a:p>
          <a:p>
            <a:r>
              <a:rPr lang="en-US" dirty="0"/>
              <a:t>I’ll go into each next</a:t>
            </a:r>
          </a:p>
        </p:txBody>
      </p:sp>
      <p:sp>
        <p:nvSpPr>
          <p:cNvPr id="4" name="Slide Number Placeholder 3"/>
          <p:cNvSpPr>
            <a:spLocks noGrp="1"/>
          </p:cNvSpPr>
          <p:nvPr>
            <p:ph type="sldNum" sz="quarter" idx="5"/>
          </p:nvPr>
        </p:nvSpPr>
        <p:spPr/>
        <p:txBody>
          <a:bodyPr/>
          <a:lstStyle/>
          <a:p>
            <a:fld id="{B7153E0B-AD51-4B41-ACC1-B8B95A78BD1D}" type="slidenum">
              <a:rPr lang="en-US" smtClean="0"/>
              <a:t>6</a:t>
            </a:fld>
            <a:endParaRPr lang="en-US" dirty="0"/>
          </a:p>
        </p:txBody>
      </p:sp>
    </p:spTree>
    <p:extLst>
      <p:ext uri="{BB962C8B-B14F-4D97-AF65-F5344CB8AC3E}">
        <p14:creationId xmlns:p14="http://schemas.microsoft.com/office/powerpoint/2010/main" val="168390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dirty="0">
                <a:solidFill>
                  <a:schemeClr val="tx1"/>
                </a:solidFill>
                <a:effectLst/>
                <a:latin typeface="+mn-lt"/>
                <a:ea typeface="+mn-ea"/>
                <a:cs typeface="+mn-cs"/>
              </a:rPr>
              <a:t>CYBERCRIME</a:t>
            </a:r>
          </a:p>
          <a:p>
            <a:r>
              <a:rPr lang="en-US" sz="1600" b="0" kern="1200" dirty="0">
                <a:solidFill>
                  <a:schemeClr val="tx1"/>
                </a:solidFill>
                <a:effectLst/>
                <a:latin typeface="+mn-lt"/>
                <a:ea typeface="+mn-ea"/>
                <a:cs typeface="+mn-cs"/>
              </a:rPr>
              <a:t>Cybercrime-type attacks typically random, attacks of opportunity</a:t>
            </a:r>
          </a:p>
          <a:p>
            <a:r>
              <a:rPr lang="en-US" sz="1600" b="0" kern="1200" dirty="0">
                <a:solidFill>
                  <a:schemeClr val="tx1"/>
                </a:solidFill>
                <a:effectLst/>
                <a:latin typeface="+mn-lt"/>
                <a:ea typeface="+mn-ea"/>
                <a:cs typeface="+mn-cs"/>
              </a:rPr>
              <a:t>All about making money/obviously</a:t>
            </a:r>
          </a:p>
          <a:p>
            <a:r>
              <a:rPr lang="en-US" sz="1600" b="0" kern="1200" dirty="0">
                <a:solidFill>
                  <a:schemeClr val="tx1"/>
                </a:solidFill>
                <a:effectLst/>
                <a:latin typeface="+mn-lt"/>
                <a:ea typeface="+mn-ea"/>
                <a:cs typeface="+mn-cs"/>
              </a:rPr>
              <a:t>Easy, anonymous way to do it in most cases. If your in a nation such as Russia where there’s no extradition agreement w/the US, example, get away w/it. Unless holiday at the beach in Spain or Caribbean (has occurred)</a:t>
            </a: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Using malware</a:t>
            </a:r>
          </a:p>
          <a:p>
            <a:r>
              <a:rPr lang="en-US" sz="1600" b="0" kern="1200" dirty="0">
                <a:solidFill>
                  <a:schemeClr val="tx1"/>
                </a:solidFill>
                <a:effectLst/>
                <a:latin typeface="+mn-lt"/>
                <a:ea typeface="+mn-ea"/>
                <a:cs typeface="+mn-cs"/>
              </a:rPr>
              <a:t>Social engineering</a:t>
            </a:r>
          </a:p>
          <a:p>
            <a:r>
              <a:rPr lang="en-US" sz="1600" b="0" kern="1200" dirty="0">
                <a:solidFill>
                  <a:schemeClr val="tx1"/>
                </a:solidFill>
                <a:effectLst/>
                <a:latin typeface="+mn-lt"/>
                <a:ea typeface="+mn-ea"/>
                <a:cs typeface="+mn-cs"/>
              </a:rPr>
              <a:t>Stolen credentials of a user at your org, oftentimes taking advantage of reused pwds</a:t>
            </a: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Gonna talk about each of these</a:t>
            </a:r>
          </a:p>
          <a:p>
            <a:endParaRPr lang="en-US" dirty="0"/>
          </a:p>
        </p:txBody>
      </p:sp>
      <p:sp>
        <p:nvSpPr>
          <p:cNvPr id="4" name="Slide Number Placeholder 3"/>
          <p:cNvSpPr>
            <a:spLocks noGrp="1"/>
          </p:cNvSpPr>
          <p:nvPr>
            <p:ph type="sldNum" sz="quarter" idx="5"/>
          </p:nvPr>
        </p:nvSpPr>
        <p:spPr/>
        <p:txBody>
          <a:bodyPr/>
          <a:lstStyle/>
          <a:p>
            <a:fld id="{B7153E0B-AD51-4B41-ACC1-B8B95A78BD1D}" type="slidenum">
              <a:rPr lang="en-US" smtClean="0"/>
              <a:t>7</a:t>
            </a:fld>
            <a:endParaRPr lang="en-US" dirty="0"/>
          </a:p>
        </p:txBody>
      </p:sp>
    </p:spTree>
    <p:extLst>
      <p:ext uri="{BB962C8B-B14F-4D97-AF65-F5344CB8AC3E}">
        <p14:creationId xmlns:p14="http://schemas.microsoft.com/office/powerpoint/2010/main" val="257706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Now go into each of these attack types by cybercriminals:</a:t>
            </a:r>
          </a:p>
          <a:p>
            <a:r>
              <a:rPr lang="en-US" sz="1200" b="0" kern="1200" dirty="0">
                <a:solidFill>
                  <a:schemeClr val="tx1"/>
                </a:solidFill>
                <a:effectLst/>
                <a:latin typeface="+mn-lt"/>
                <a:ea typeface="+mn-ea"/>
                <a:cs typeface="+mn-cs"/>
              </a:rPr>
              <a:t>First Ransomware</a:t>
            </a:r>
          </a:p>
          <a:p>
            <a:endParaRPr lang="en-US" sz="12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 Ransomware = type of malware</a:t>
            </a:r>
          </a:p>
          <a:p>
            <a:r>
              <a:rPr lang="en-US" sz="1600" b="0" kern="1200" dirty="0">
                <a:solidFill>
                  <a:schemeClr val="tx1"/>
                </a:solidFill>
                <a:effectLst/>
                <a:latin typeface="+mn-lt"/>
                <a:ea typeface="+mn-ea"/>
                <a:cs typeface="+mn-cs"/>
              </a:rPr>
              <a:t>Encrypts, locks out</a:t>
            </a:r>
          </a:p>
          <a:p>
            <a:r>
              <a:rPr lang="en-US" sz="1600" b="0" kern="1200" dirty="0">
                <a:solidFill>
                  <a:schemeClr val="tx1"/>
                </a:solidFill>
                <a:effectLst/>
                <a:latin typeface="+mn-lt"/>
                <a:ea typeface="+mn-ea"/>
                <a:cs typeface="+mn-cs"/>
              </a:rPr>
              <a:t>=Note: demands payment to release</a:t>
            </a:r>
          </a:p>
          <a:p>
            <a:r>
              <a:rPr lang="en-US" sz="1600" b="0" kern="1200" dirty="0">
                <a:solidFill>
                  <a:schemeClr val="tx1"/>
                </a:solidFill>
                <a:effectLst/>
                <a:latin typeface="+mn-lt"/>
                <a:ea typeface="+mn-ea"/>
                <a:cs typeface="+mn-cs"/>
              </a:rPr>
              <a:t>=Malware typically gets in via phishing email someone clicks on</a:t>
            </a:r>
          </a:p>
          <a:p>
            <a:r>
              <a:rPr lang="en-US" sz="1600" b="0" i="0" kern="1200" dirty="0">
                <a:solidFill>
                  <a:schemeClr val="tx1"/>
                </a:solidFill>
                <a:effectLst/>
                <a:latin typeface="+mn-lt"/>
                <a:ea typeface="+mn-ea"/>
                <a:cs typeface="+mn-cs"/>
              </a:rPr>
              <a:t>recent example of phishing email sent: </a:t>
            </a:r>
            <a:r>
              <a:rPr lang="en-US" sz="1600" b="0" i="0" kern="1200" dirty="0" err="1">
                <a:solidFill>
                  <a:schemeClr val="tx1"/>
                </a:solidFill>
                <a:effectLst/>
                <a:latin typeface="+mn-lt"/>
                <a:ea typeface="+mn-ea"/>
                <a:cs typeface="+mn-cs"/>
              </a:rPr>
              <a:t>Ryuk</a:t>
            </a:r>
            <a:r>
              <a:rPr lang="en-US" sz="1600" b="0" i="0" kern="1200" dirty="0">
                <a:solidFill>
                  <a:schemeClr val="tx1"/>
                </a:solidFill>
                <a:effectLst/>
                <a:latin typeface="+mn-lt"/>
                <a:ea typeface="+mn-ea"/>
                <a:cs typeface="+mn-cs"/>
              </a:rPr>
              <a:t>:  Japanese manga/graphic novel character from the series “Death Note.” drops a death note</a:t>
            </a:r>
          </a:p>
          <a:p>
            <a:r>
              <a:rPr lang="en-US" sz="1600" b="0" i="0" kern="1200" dirty="0">
                <a:solidFill>
                  <a:schemeClr val="tx1"/>
                </a:solidFill>
                <a:effectLst/>
                <a:latin typeface="+mn-lt"/>
                <a:ea typeface="+mn-ea"/>
                <a:cs typeface="+mn-cs"/>
              </a:rPr>
              <a:t>ransom notes. Fun name.</a:t>
            </a:r>
          </a:p>
          <a:p>
            <a:endParaRPr lang="en-US" sz="1600" b="0" i="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Or already have stolen credentials of a user </a:t>
            </a:r>
          </a:p>
          <a:p>
            <a:r>
              <a:rPr lang="en-US" sz="1600" b="0" kern="1200" dirty="0">
                <a:solidFill>
                  <a:schemeClr val="tx1"/>
                </a:solidFill>
                <a:effectLst/>
                <a:latin typeface="+mn-lt"/>
                <a:ea typeface="+mn-ea"/>
                <a:cs typeface="+mn-cs"/>
              </a:rPr>
              <a:t>Can get in via s Remote Desktop Protocol (RDP) port:</a:t>
            </a:r>
          </a:p>
          <a:p>
            <a:r>
              <a:rPr lang="en-US" sz="1600" b="0" kern="1200" dirty="0">
                <a:solidFill>
                  <a:schemeClr val="tx1"/>
                </a:solidFill>
                <a:effectLst/>
                <a:latin typeface="+mn-lt"/>
                <a:ea typeface="+mn-ea"/>
                <a:cs typeface="+mn-cs"/>
              </a:rPr>
              <a:t>IT remotes into a user’s machine to control, fix machine, etc.</a:t>
            </a:r>
          </a:p>
          <a:p>
            <a:r>
              <a:rPr lang="en-US" sz="1600" b="0" kern="1200" dirty="0">
                <a:solidFill>
                  <a:schemeClr val="tx1"/>
                </a:solidFill>
                <a:effectLst/>
                <a:latin typeface="+mn-lt"/>
                <a:ea typeface="+mn-ea"/>
                <a:cs typeface="+mn-cs"/>
              </a:rPr>
              <a:t>If that port on network left open, bad guy gets in</a:t>
            </a:r>
          </a:p>
          <a:p>
            <a:r>
              <a:rPr lang="en-US" sz="1200" kern="1200" dirty="0">
                <a:solidFill>
                  <a:schemeClr val="tx1"/>
                </a:solidFill>
                <a:effectLst/>
                <a:latin typeface="+mn-lt"/>
                <a:ea typeface="+mn-ea"/>
                <a:cs typeface="+mn-cs"/>
              </a:rPr>
              <a:t>brute force way in</a:t>
            </a:r>
          </a:p>
          <a:p>
            <a:r>
              <a:rPr lang="en-US" sz="1200" b="0" kern="1200" dirty="0">
                <a:solidFill>
                  <a:schemeClr val="tx1"/>
                </a:solidFill>
                <a:effectLst/>
                <a:latin typeface="+mn-lt"/>
                <a:ea typeface="+mn-ea"/>
                <a:cs typeface="+mn-cs"/>
              </a:rPr>
              <a:t>Get acct, move laterally etc</a:t>
            </a:r>
          </a:p>
          <a:p>
            <a:endParaRPr lang="en-US" sz="1200" b="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Or via an org’s virtual private network (VPN) without 2FA</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=Ransomware kits free or cheap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=payment: bitcoin, cryptocurrencies</a:t>
            </a:r>
          </a:p>
          <a:p>
            <a:r>
              <a:rPr lang="en-US" sz="1200" b="0" i="0" kern="1200" dirty="0">
                <a:solidFill>
                  <a:schemeClr val="tx1"/>
                </a:solidFill>
                <a:effectLst/>
                <a:latin typeface="+mn-lt"/>
                <a:ea typeface="+mn-ea"/>
                <a:cs typeface="+mn-cs"/>
              </a:rPr>
              <a:t>=</a:t>
            </a:r>
            <a:r>
              <a:rPr lang="en-US" sz="1200" dirty="0">
                <a:solidFill>
                  <a:srgbClr val="002060"/>
                </a:solidFill>
              </a:rPr>
              <a:t>Average ransom demand in 2017 was $522, less than half of what it was in 2016, $1,070, according to Symantec 2018 report. </a:t>
            </a:r>
            <a:r>
              <a:rPr lang="en-US" sz="1200" b="0" i="0" kern="1200" dirty="0">
                <a:solidFill>
                  <a:srgbClr val="002060"/>
                </a:solidFill>
                <a:effectLst/>
                <a:latin typeface="+mn-lt"/>
                <a:ea typeface="+mn-ea"/>
                <a:cs typeface="+mn-cs"/>
              </a:rPr>
              <a:t>Interestingly, didn’t report on the $ in their new report just out—so miniscule from what they saw overall w/the drop</a:t>
            </a:r>
          </a:p>
          <a:p>
            <a:endParaRPr lang="en-US" sz="1200" b="0" i="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=Even so, some are getting fatalistic about ransomware:</a:t>
            </a:r>
          </a:p>
          <a:p>
            <a:r>
              <a:rPr lang="en-US" sz="1200" b="0" i="0" kern="1200" dirty="0">
                <a:solidFill>
                  <a:schemeClr val="tx1"/>
                </a:solidFill>
                <a:effectLst/>
                <a:latin typeface="+mn-lt"/>
                <a:ea typeface="+mn-ea"/>
                <a:cs typeface="+mn-cs"/>
              </a:rPr>
              <a:t>early three-quarters of the security executives and 60% of CEOs admitted to stockpiling cryptocurrency to pay cybercriminals in case of a ransomware attack or data breach. 8 in 10 of the security executives whose companies have stockpiled cryptocurrency have made payments to cybercriminals in the past year.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=Don’t pay</a:t>
            </a:r>
          </a:p>
          <a:p>
            <a:endParaRPr lang="en-US" sz="1050" b="0" kern="1200" dirty="0">
              <a:solidFill>
                <a:schemeClr val="tx1"/>
              </a:solidFill>
              <a:effectLst/>
              <a:latin typeface="+mn-lt"/>
              <a:ea typeface="+mn-ea"/>
              <a:cs typeface="+mn-cs"/>
            </a:endParaRPr>
          </a:p>
          <a:p>
            <a:endParaRPr lang="en-US" sz="105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153E0B-AD51-4B41-ACC1-B8B95A78BD1D}" type="slidenum">
              <a:rPr lang="en-US" smtClean="0"/>
              <a:t>8</a:t>
            </a:fld>
            <a:endParaRPr lang="en-US" dirty="0"/>
          </a:p>
        </p:txBody>
      </p:sp>
    </p:spTree>
    <p:extLst>
      <p:ext uri="{BB962C8B-B14F-4D97-AF65-F5344CB8AC3E}">
        <p14:creationId xmlns:p14="http://schemas.microsoft.com/office/powerpoint/2010/main" val="320714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=Interestingly, ransomware </a:t>
            </a:r>
            <a:r>
              <a:rPr lang="en-US" sz="1200" b="1" kern="1200" dirty="0">
                <a:solidFill>
                  <a:schemeClr val="tx1"/>
                </a:solidFill>
                <a:effectLst/>
                <a:latin typeface="+mn-lt"/>
                <a:ea typeface="+mn-ea"/>
                <a:cs typeface="+mn-cs"/>
              </a:rPr>
              <a:t>overall</a:t>
            </a:r>
            <a:r>
              <a:rPr lang="en-US" sz="1200" b="0" kern="1200" dirty="0">
                <a:solidFill>
                  <a:schemeClr val="tx1"/>
                </a:solidFill>
                <a:effectLst/>
                <a:latin typeface="+mn-lt"/>
                <a:ea typeface="+mn-ea"/>
                <a:cs typeface="+mn-cs"/>
              </a:rPr>
              <a:t> has dropped in the past year:</a:t>
            </a:r>
          </a:p>
          <a:p>
            <a:r>
              <a:rPr lang="en-US" sz="1200" b="0" kern="1200" dirty="0">
                <a:solidFill>
                  <a:schemeClr val="tx1"/>
                </a:solidFill>
                <a:effectLst/>
                <a:latin typeface="+mn-lt"/>
                <a:ea typeface="+mn-ea"/>
                <a:cs typeface="+mn-cs"/>
              </a:rPr>
              <a:t>Security firm Trend Micro: 91% drop in ransomware detections</a:t>
            </a:r>
          </a:p>
          <a:p>
            <a:r>
              <a:rPr lang="en-US" sz="1200" b="0" kern="1200" dirty="0">
                <a:solidFill>
                  <a:schemeClr val="tx1"/>
                </a:solidFill>
                <a:effectLst/>
                <a:latin typeface="+mn-lt"/>
                <a:ea typeface="+mn-ea"/>
                <a:cs typeface="+mn-cs"/>
              </a:rPr>
              <a:t>=One reason: cybercriminals and some n/s moved to mining cryptocurrency instead: that went up 237%</a:t>
            </a:r>
          </a:p>
          <a:p>
            <a:r>
              <a:rPr lang="en-US" sz="1200" b="0" kern="1200" dirty="0">
                <a:solidFill>
                  <a:schemeClr val="tx1"/>
                </a:solidFill>
                <a:effectLst/>
                <a:latin typeface="+mn-lt"/>
                <a:ea typeface="+mn-ea"/>
                <a:cs typeface="+mn-cs"/>
              </a:rPr>
              <a:t>Aka cryptojacking: drop code/malware on victim machines and use their processor power to mine cryptocurrency. Ez, mostly invisible way make $</a:t>
            </a:r>
          </a:p>
          <a:p>
            <a:endParaRPr lang="en-US" sz="1200" b="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Cryptomining</a:t>
            </a:r>
            <a:r>
              <a:rPr lang="en-US" sz="1200" b="0" i="0" u="none" strike="noStrike" kern="1200" dirty="0">
                <a:solidFill>
                  <a:schemeClr val="tx1"/>
                </a:solidFill>
                <a:effectLst/>
                <a:latin typeface="+mn-lt"/>
                <a:ea typeface="+mn-ea"/>
                <a:cs typeface="+mn-cs"/>
              </a:rPr>
              <a:t> is the illegal use of an organization's or individual's computing power without their knowledge</a:t>
            </a:r>
          </a:p>
          <a:p>
            <a:r>
              <a:rPr lang="en-US" sz="1200" b="0" i="0" u="none" strike="noStrike" kern="1200" dirty="0">
                <a:solidFill>
                  <a:schemeClr val="tx1"/>
                </a:solidFill>
                <a:effectLst/>
                <a:latin typeface="+mn-lt"/>
                <a:ea typeface="+mn-ea"/>
                <a:cs typeface="+mn-cs"/>
              </a:rPr>
              <a:t>to mine cryptocurrencies - were nearly twice as many of </a:t>
            </a:r>
            <a:r>
              <a:rPr lang="en-US" sz="1200" b="0" i="0" u="none" strike="noStrike" kern="1200" dirty="0" err="1">
                <a:solidFill>
                  <a:schemeClr val="tx1"/>
                </a:solidFill>
                <a:effectLst/>
                <a:latin typeface="+mn-lt"/>
                <a:ea typeface="+mn-ea"/>
                <a:cs typeface="+mn-cs"/>
              </a:rPr>
              <a:t>cryptomining</a:t>
            </a:r>
            <a:r>
              <a:rPr lang="en-US" sz="1200" b="0" i="0" u="none" strike="noStrike" kern="1200" dirty="0">
                <a:solidFill>
                  <a:schemeClr val="tx1"/>
                </a:solidFill>
                <a:effectLst/>
                <a:latin typeface="+mn-lt"/>
                <a:ea typeface="+mn-ea"/>
                <a:cs typeface="+mn-cs"/>
              </a:rPr>
              <a:t> than ransomware attacks in 2018.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price of cryptocurrencies like Bitcoin hitting a high of nearly $20,000 going into 2018, IBM X-Force,</a:t>
            </a:r>
          </a:p>
          <a:p>
            <a:r>
              <a:rPr lang="en-US" sz="1200" b="0" i="0" u="none" strike="noStrike" kern="1200" dirty="0">
                <a:solidFill>
                  <a:schemeClr val="tx1"/>
                </a:solidFill>
                <a:effectLst/>
                <a:latin typeface="+mn-lt"/>
                <a:ea typeface="+mn-ea"/>
                <a:cs typeface="+mn-cs"/>
              </a:rPr>
              <a:t>lower-risk/lower-effort attacks secretly using a</a:t>
            </a:r>
          </a:p>
          <a:p>
            <a:r>
              <a:rPr lang="en-US" sz="1200" b="0" i="0" u="none" strike="noStrike" kern="1200" dirty="0">
                <a:solidFill>
                  <a:schemeClr val="tx1"/>
                </a:solidFill>
                <a:effectLst/>
                <a:latin typeface="+mn-lt"/>
                <a:ea typeface="+mn-ea"/>
                <a:cs typeface="+mn-cs"/>
              </a:rPr>
              <a:t>victim's computing power</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=Ransomware: used to be mostly a consumer problem until </a:t>
            </a:r>
            <a:r>
              <a:rPr lang="en-US" sz="1200" dirty="0"/>
              <a:t>2017, consumers majority of infections. </a:t>
            </a:r>
          </a:p>
          <a:p>
            <a:r>
              <a:rPr lang="en-US" sz="1200" dirty="0"/>
              <a:t>In 2018 81% of ransomware infections in enterprises --  overall ransomware infections down, enterprise infections were up by 12%</a:t>
            </a:r>
          </a:p>
          <a:p>
            <a:r>
              <a:rPr lang="en-US" sz="1200" dirty="0"/>
              <a:t>=Moved to email-based attacks vs exploit kits</a:t>
            </a:r>
          </a:p>
          <a:p>
            <a:r>
              <a:rPr lang="en-US" sz="1200" dirty="0"/>
              <a:t>Eprisee/bizes love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=Law firms getting hit more &amp; more, IR investigators seeing</a:t>
            </a:r>
          </a:p>
          <a:p>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=Real-world example: 2017 </a:t>
            </a:r>
            <a:r>
              <a:rPr lang="en-US" sz="900" dirty="0" err="1"/>
              <a:t>NotPetya</a:t>
            </a:r>
            <a:r>
              <a:rPr lang="en-US" sz="900" dirty="0"/>
              <a:t> data-destruction attack on DLA Piper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Phone lines, Web portal to document system, email, etc. down. Online and electronic ops </a:t>
            </a:r>
            <a:r>
              <a:rPr lang="en-US" sz="900" dirty="0" err="1"/>
              <a:t>distrupted</a:t>
            </a:r>
            <a:r>
              <a:rPr lang="en-US" sz="900" dirty="0"/>
              <a:t> for 13 days when all said &amp;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t>NotPetya</a:t>
            </a:r>
            <a:r>
              <a:rPr lang="en-US" sz="900" dirty="0"/>
              <a:t> posed as ransomware, asking for $300 in bitcoin. But was more about destruction of. Not true ransomware; didn’t collect, decrypt.</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=Recent LE win</a:t>
            </a:r>
            <a:r>
              <a:rPr lang="en-US" sz="900" i="0" kern="1200" dirty="0">
                <a:solidFill>
                  <a:schemeClr val="tx1"/>
                </a:solidFill>
                <a:effectLst/>
                <a:latin typeface="+mn-lt"/>
                <a:ea typeface="+mn-ea"/>
                <a:cs typeface="+mn-cs"/>
              </a:rPr>
              <a:t>: 2 </a:t>
            </a:r>
            <a:r>
              <a:rPr lang="en-US" sz="1050" b="0" i="0" kern="1200" dirty="0">
                <a:solidFill>
                  <a:schemeClr val="tx1"/>
                </a:solidFill>
                <a:effectLst/>
                <a:latin typeface="+mn-lt"/>
                <a:ea typeface="+mn-ea"/>
                <a:cs typeface="+mn-cs"/>
              </a:rPr>
              <a:t>Iranian nationals indicted in US for their alleged involvement in SamSam attacks. </a:t>
            </a:r>
          </a:p>
          <a:p>
            <a:r>
              <a:rPr lang="en-US" sz="1050" b="0" i="0" kern="1200" dirty="0">
                <a:solidFill>
                  <a:schemeClr val="tx1"/>
                </a:solidFill>
                <a:effectLst/>
                <a:latin typeface="+mn-lt"/>
                <a:ea typeface="+mn-ea"/>
                <a:cs typeface="+mn-cs"/>
              </a:rPr>
              <a:t>Made $6 million in ransom payments, caused over $30 million in losses to victims.</a:t>
            </a:r>
          </a:p>
          <a:p>
            <a:endParaRPr lang="en-US" sz="1050" b="0" i="0" kern="1200" dirty="0">
              <a:solidFill>
                <a:schemeClr val="tx1"/>
              </a:solidFill>
              <a:effectLst/>
              <a:latin typeface="+mn-lt"/>
              <a:ea typeface="+mn-ea"/>
              <a:cs typeface="+mn-cs"/>
            </a:endParaRPr>
          </a:p>
          <a:p>
            <a:endParaRPr lang="en-US" sz="105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153E0B-AD51-4B41-ACC1-B8B95A78BD1D}" type="slidenum">
              <a:rPr lang="en-US" smtClean="0"/>
              <a:t>9</a:t>
            </a:fld>
            <a:endParaRPr lang="en-US" dirty="0"/>
          </a:p>
        </p:txBody>
      </p:sp>
    </p:spTree>
    <p:extLst>
      <p:ext uri="{BB962C8B-B14F-4D97-AF65-F5344CB8AC3E}">
        <p14:creationId xmlns:p14="http://schemas.microsoft.com/office/powerpoint/2010/main" val="302113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EEB8-9D6C-D14A-89D4-ACDF91EDF638}"/>
              </a:ext>
            </a:extLst>
          </p:cNvPr>
          <p:cNvSpPr>
            <a:spLocks noGrp="1"/>
          </p:cNvSpPr>
          <p:nvPr>
            <p:ph type="title"/>
          </p:nvPr>
        </p:nvSpPr>
        <p:spPr>
          <a:xfrm>
            <a:off x="339969" y="156531"/>
            <a:ext cx="11512062" cy="654783"/>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2205304-FB7C-8B42-8894-814F57C9BF0D}"/>
              </a:ext>
            </a:extLst>
          </p:cNvPr>
          <p:cNvSpPr>
            <a:spLocks noGrp="1"/>
          </p:cNvSpPr>
          <p:nvPr>
            <p:ph idx="1"/>
          </p:nvPr>
        </p:nvSpPr>
        <p:spPr>
          <a:xfrm>
            <a:off x="351692" y="1274639"/>
            <a:ext cx="11512062" cy="5032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418374C-C724-3645-95CC-38C13111929C}"/>
              </a:ext>
            </a:extLst>
          </p:cNvPr>
          <p:cNvSpPr/>
          <p:nvPr userDrawn="1"/>
        </p:nvSpPr>
        <p:spPr>
          <a:xfrm>
            <a:off x="293077" y="6578881"/>
            <a:ext cx="12039600" cy="246221"/>
          </a:xfrm>
          <a:prstGeom prst="rect">
            <a:avLst/>
          </a:prstGeom>
        </p:spPr>
        <p:txBody>
          <a:bodyPr wrap="square">
            <a:spAutoFit/>
          </a:bodyPr>
          <a:lstStyle/>
          <a:p>
            <a:pPr defTabSz="1018586" fontAlgn="auto">
              <a:spcBef>
                <a:spcPts val="0"/>
              </a:spcBef>
              <a:spcAft>
                <a:spcPts val="0"/>
              </a:spcAft>
              <a:defRPr/>
            </a:pPr>
            <a:r>
              <a:rPr lang="en-US" sz="1000" b="0" i="0" dirty="0">
                <a:solidFill>
                  <a:schemeClr val="bg1"/>
                </a:solidFill>
                <a:latin typeface="Arial" panose="020B0604020202020204" pitchFamily="34" charset="0"/>
                <a:cs typeface="Arial" panose="020B0604020202020204" pitchFamily="34" charset="0"/>
              </a:rPr>
              <a:t>InformationWeek | Dark Reading | Network Computing                            For more info: InformationWeekSales@ubm.com | </a:t>
            </a:r>
            <a:r>
              <a:rPr lang="en-US" sz="1000" b="0" i="0" dirty="0" err="1">
                <a:solidFill>
                  <a:schemeClr val="bg1"/>
                </a:solidFill>
                <a:latin typeface="Arial" panose="020B0604020202020204" pitchFamily="34" charset="0"/>
                <a:cs typeface="Arial" panose="020B0604020202020204" pitchFamily="34" charset="0"/>
              </a:rPr>
              <a:t>tech.ubm.com</a:t>
            </a:r>
            <a:r>
              <a:rPr lang="en-US" sz="1000" b="0" i="0" dirty="0">
                <a:solidFill>
                  <a:schemeClr val="bg1"/>
                </a:solidFill>
                <a:latin typeface="Arial" panose="020B0604020202020204" pitchFamily="34" charset="0"/>
                <a:cs typeface="Arial" panose="020B0604020202020204" pitchFamily="34" charset="0"/>
              </a:rPr>
              <a:t>                           ©2019  Property of UBM.  All Rights Reserved. </a:t>
            </a:r>
          </a:p>
        </p:txBody>
      </p:sp>
    </p:spTree>
    <p:extLst>
      <p:ext uri="{BB962C8B-B14F-4D97-AF65-F5344CB8AC3E}">
        <p14:creationId xmlns:p14="http://schemas.microsoft.com/office/powerpoint/2010/main" val="343462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EEB8-9D6C-D14A-89D4-ACDF91EDF638}"/>
              </a:ext>
            </a:extLst>
          </p:cNvPr>
          <p:cNvSpPr>
            <a:spLocks noGrp="1"/>
          </p:cNvSpPr>
          <p:nvPr>
            <p:ph type="title"/>
          </p:nvPr>
        </p:nvSpPr>
        <p:spPr>
          <a:xfrm>
            <a:off x="351692" y="1248993"/>
            <a:ext cx="11512062" cy="654783"/>
          </a:xfrm>
        </p:spPr>
        <p:txBody>
          <a:bodyPr/>
          <a:lstStyle>
            <a:lvl1pPr>
              <a:defRPr b="1" i="0">
                <a:solidFill>
                  <a:srgbClr val="AA000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2205304-FB7C-8B42-8894-814F57C9BF0D}"/>
              </a:ext>
            </a:extLst>
          </p:cNvPr>
          <p:cNvSpPr>
            <a:spLocks noGrp="1"/>
          </p:cNvSpPr>
          <p:nvPr>
            <p:ph idx="1"/>
          </p:nvPr>
        </p:nvSpPr>
        <p:spPr>
          <a:xfrm>
            <a:off x="351692" y="2148840"/>
            <a:ext cx="11512062" cy="41581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418374C-C724-3645-95CC-38C13111929C}"/>
              </a:ext>
            </a:extLst>
          </p:cNvPr>
          <p:cNvSpPr/>
          <p:nvPr userDrawn="1"/>
        </p:nvSpPr>
        <p:spPr>
          <a:xfrm>
            <a:off x="293077" y="6578881"/>
            <a:ext cx="12039600" cy="246221"/>
          </a:xfrm>
          <a:prstGeom prst="rect">
            <a:avLst/>
          </a:prstGeom>
        </p:spPr>
        <p:txBody>
          <a:bodyPr wrap="square">
            <a:spAutoFit/>
          </a:bodyPr>
          <a:lstStyle/>
          <a:p>
            <a:pPr defTabSz="1018586" fontAlgn="auto">
              <a:spcBef>
                <a:spcPts val="0"/>
              </a:spcBef>
              <a:spcAft>
                <a:spcPts val="0"/>
              </a:spcAft>
              <a:defRPr/>
            </a:pPr>
            <a:r>
              <a:rPr lang="en-US" sz="1000" b="0" i="0">
                <a:solidFill>
                  <a:schemeClr val="bg1"/>
                </a:solidFill>
                <a:latin typeface="Arial" panose="020B0604020202020204" pitchFamily="34" charset="0"/>
                <a:cs typeface="Arial" panose="020B0604020202020204" pitchFamily="34" charset="0"/>
              </a:rPr>
              <a:t>InformationWeek | Dark Reading | Network Computing                            For more info: InformationWeekSales@ubm.com | tech.ubm.com                           ©2019  Property of UBM.  All Rights Reserved. </a:t>
            </a:r>
          </a:p>
        </p:txBody>
      </p:sp>
    </p:spTree>
    <p:extLst>
      <p:ext uri="{BB962C8B-B14F-4D97-AF65-F5344CB8AC3E}">
        <p14:creationId xmlns:p14="http://schemas.microsoft.com/office/powerpoint/2010/main" val="1606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A4B6-157E-8D46-B044-382198067AB9}"/>
              </a:ext>
            </a:extLst>
          </p:cNvPr>
          <p:cNvSpPr>
            <a:spLocks noGrp="1"/>
          </p:cNvSpPr>
          <p:nvPr>
            <p:ph type="title"/>
          </p:nvPr>
        </p:nvSpPr>
        <p:spPr>
          <a:xfrm>
            <a:off x="339969" y="3101608"/>
            <a:ext cx="11512062" cy="654783"/>
          </a:xfrm>
        </p:spPr>
        <p:txBody>
          <a:bodyPr/>
          <a:lstStyle/>
          <a:p>
            <a:r>
              <a:rPr lang="en-US"/>
              <a:t>Click to edit Master title style</a:t>
            </a:r>
          </a:p>
        </p:txBody>
      </p:sp>
    </p:spTree>
    <p:extLst>
      <p:ext uri="{BB962C8B-B14F-4D97-AF65-F5344CB8AC3E}">
        <p14:creationId xmlns:p14="http://schemas.microsoft.com/office/powerpoint/2010/main" val="68317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166A-9627-844A-B333-E46CA217DC8D}"/>
              </a:ext>
            </a:extLst>
          </p:cNvPr>
          <p:cNvSpPr>
            <a:spLocks noGrp="1"/>
          </p:cNvSpPr>
          <p:nvPr>
            <p:ph type="title"/>
          </p:nvPr>
        </p:nvSpPr>
        <p:spPr>
          <a:xfrm>
            <a:off x="351692" y="3101608"/>
            <a:ext cx="11512062" cy="654783"/>
          </a:xfrm>
        </p:spPr>
        <p:txBody>
          <a:bodyPr/>
          <a:lstStyle/>
          <a:p>
            <a:r>
              <a:rPr lang="en-US"/>
              <a:t>Click to edit Master title style</a:t>
            </a:r>
          </a:p>
        </p:txBody>
      </p:sp>
    </p:spTree>
    <p:extLst>
      <p:ext uri="{BB962C8B-B14F-4D97-AF65-F5344CB8AC3E}">
        <p14:creationId xmlns:p14="http://schemas.microsoft.com/office/powerpoint/2010/main" val="3775699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4EE9D-77DF-6348-9BCE-BA869326002B}"/>
              </a:ext>
            </a:extLst>
          </p:cNvPr>
          <p:cNvSpPr>
            <a:spLocks noGrp="1"/>
          </p:cNvSpPr>
          <p:nvPr>
            <p:ph type="title"/>
          </p:nvPr>
        </p:nvSpPr>
        <p:spPr>
          <a:xfrm>
            <a:off x="351692" y="341679"/>
            <a:ext cx="11512062" cy="65478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A04AE7-8A81-8349-9F6D-70F48AB65D31}"/>
              </a:ext>
            </a:extLst>
          </p:cNvPr>
          <p:cNvSpPr>
            <a:spLocks noGrp="1"/>
          </p:cNvSpPr>
          <p:nvPr>
            <p:ph type="body" idx="1"/>
          </p:nvPr>
        </p:nvSpPr>
        <p:spPr>
          <a:xfrm>
            <a:off x="351692" y="1274640"/>
            <a:ext cx="11512062" cy="50558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58608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4" r:id="rId3"/>
    <p:sldLayoutId id="2147483652" r:id="rId4"/>
  </p:sldLayoutIdLst>
  <p:txStyles>
    <p:title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arkread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C28BB2-E514-48D1-BBA4-00FFBE76CFB0}"/>
              </a:ext>
            </a:extLst>
          </p:cNvPr>
          <p:cNvSpPr>
            <a:spLocks noGrp="1"/>
          </p:cNvSpPr>
          <p:nvPr>
            <p:ph type="title"/>
          </p:nvPr>
        </p:nvSpPr>
        <p:spPr>
          <a:xfrm>
            <a:off x="339969" y="2627454"/>
            <a:ext cx="11512062" cy="1620456"/>
          </a:xfrm>
        </p:spPr>
        <p:txBody>
          <a:bodyPr>
            <a:normAutofit/>
          </a:bodyPr>
          <a:lstStyle/>
          <a:p>
            <a:r>
              <a:rPr lang="en-US" sz="3600" dirty="0"/>
              <a:t>The Growing Cybersecurity Threats to Law Firms </a:t>
            </a:r>
            <a:br>
              <a:rPr lang="en-US" dirty="0"/>
            </a:br>
            <a:br>
              <a:rPr lang="en-US" dirty="0"/>
            </a:br>
            <a:r>
              <a:rPr lang="en-US" i="1" dirty="0"/>
              <a:t>Kelly Jackson Higgins, Executive Editor, Dark Reading </a:t>
            </a:r>
          </a:p>
        </p:txBody>
      </p:sp>
    </p:spTree>
    <p:extLst>
      <p:ext uri="{BB962C8B-B14F-4D97-AF65-F5344CB8AC3E}">
        <p14:creationId xmlns:p14="http://schemas.microsoft.com/office/powerpoint/2010/main" val="221895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28798-B37F-458D-9274-976B4F2C0A59}"/>
              </a:ext>
            </a:extLst>
          </p:cNvPr>
          <p:cNvSpPr>
            <a:spLocks noGrp="1"/>
          </p:cNvSpPr>
          <p:nvPr>
            <p:ph type="title"/>
          </p:nvPr>
        </p:nvSpPr>
        <p:spPr>
          <a:xfrm>
            <a:off x="339969" y="351081"/>
            <a:ext cx="11512062" cy="654783"/>
          </a:xfrm>
        </p:spPr>
        <p:txBody>
          <a:bodyPr/>
          <a:lstStyle/>
          <a:p>
            <a:r>
              <a:rPr lang="en-US" dirty="0"/>
              <a:t>2018 Dark Reading Strategic Security Survey</a:t>
            </a:r>
          </a:p>
        </p:txBody>
      </p:sp>
      <p:pic>
        <p:nvPicPr>
          <p:cNvPr id="5" name="Picture 4">
            <a:extLst>
              <a:ext uri="{FF2B5EF4-FFF2-40B4-BE49-F238E27FC236}">
                <a16:creationId xmlns:a16="http://schemas.microsoft.com/office/drawing/2014/main" id="{5A5C6D7E-C072-460F-B62E-C6BA386DCD6E}"/>
              </a:ext>
            </a:extLst>
          </p:cNvPr>
          <p:cNvPicPr>
            <a:picLocks noChangeAspect="1"/>
          </p:cNvPicPr>
          <p:nvPr/>
        </p:nvPicPr>
        <p:blipFill>
          <a:blip r:embed="rId3"/>
          <a:stretch>
            <a:fillRect/>
          </a:stretch>
        </p:blipFill>
        <p:spPr>
          <a:xfrm>
            <a:off x="1276350" y="1181100"/>
            <a:ext cx="9639300" cy="4495800"/>
          </a:xfrm>
          <a:prstGeom prst="rect">
            <a:avLst/>
          </a:prstGeom>
        </p:spPr>
      </p:pic>
    </p:spTree>
    <p:extLst>
      <p:ext uri="{BB962C8B-B14F-4D97-AF65-F5344CB8AC3E}">
        <p14:creationId xmlns:p14="http://schemas.microsoft.com/office/powerpoint/2010/main" val="393095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28798-B37F-458D-9274-976B4F2C0A59}"/>
              </a:ext>
            </a:extLst>
          </p:cNvPr>
          <p:cNvSpPr>
            <a:spLocks noGrp="1"/>
          </p:cNvSpPr>
          <p:nvPr>
            <p:ph type="title"/>
          </p:nvPr>
        </p:nvSpPr>
        <p:spPr>
          <a:xfrm>
            <a:off x="339969" y="351081"/>
            <a:ext cx="11512062" cy="654783"/>
          </a:xfrm>
        </p:spPr>
        <p:txBody>
          <a:bodyPr/>
          <a:lstStyle/>
          <a:p>
            <a:r>
              <a:rPr lang="en-US" dirty="0"/>
              <a:t>2018 Dark Reading Strategic Security Survey</a:t>
            </a:r>
          </a:p>
        </p:txBody>
      </p:sp>
      <p:pic>
        <p:nvPicPr>
          <p:cNvPr id="5" name="Picture 4">
            <a:extLst>
              <a:ext uri="{FF2B5EF4-FFF2-40B4-BE49-F238E27FC236}">
                <a16:creationId xmlns:a16="http://schemas.microsoft.com/office/drawing/2014/main" id="{0EBE7F8F-8AD5-4BD0-AF9B-44B05336EF73}"/>
              </a:ext>
            </a:extLst>
          </p:cNvPr>
          <p:cNvPicPr>
            <a:picLocks noChangeAspect="1"/>
          </p:cNvPicPr>
          <p:nvPr/>
        </p:nvPicPr>
        <p:blipFill>
          <a:blip r:embed="rId3"/>
          <a:stretch>
            <a:fillRect/>
          </a:stretch>
        </p:blipFill>
        <p:spPr>
          <a:xfrm>
            <a:off x="1276350" y="1181100"/>
            <a:ext cx="9639300" cy="4495800"/>
          </a:xfrm>
          <a:prstGeom prst="rect">
            <a:avLst/>
          </a:prstGeom>
        </p:spPr>
      </p:pic>
    </p:spTree>
    <p:extLst>
      <p:ext uri="{BB962C8B-B14F-4D97-AF65-F5344CB8AC3E}">
        <p14:creationId xmlns:p14="http://schemas.microsoft.com/office/powerpoint/2010/main" val="384333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4776-05F4-AB40-AE95-C08038D49B44}"/>
              </a:ext>
            </a:extLst>
          </p:cNvPr>
          <p:cNvSpPr>
            <a:spLocks noGrp="1"/>
          </p:cNvSpPr>
          <p:nvPr>
            <p:ph type="title"/>
          </p:nvPr>
        </p:nvSpPr>
        <p:spPr/>
        <p:txBody>
          <a:bodyPr/>
          <a:lstStyle/>
          <a:p>
            <a:r>
              <a:rPr lang="en-US" dirty="0"/>
              <a:t>Phishing and BEC Scams</a:t>
            </a:r>
          </a:p>
        </p:txBody>
      </p:sp>
      <p:sp>
        <p:nvSpPr>
          <p:cNvPr id="3" name="Content Placeholder 2">
            <a:extLst>
              <a:ext uri="{FF2B5EF4-FFF2-40B4-BE49-F238E27FC236}">
                <a16:creationId xmlns:a16="http://schemas.microsoft.com/office/drawing/2014/main" id="{B633BFF7-0F56-9E4A-97B4-CCD3C1F16164}"/>
              </a:ext>
            </a:extLst>
          </p:cNvPr>
          <p:cNvSpPr>
            <a:spLocks noGrp="1"/>
          </p:cNvSpPr>
          <p:nvPr>
            <p:ph idx="1"/>
          </p:nvPr>
        </p:nvSpPr>
        <p:spPr>
          <a:xfrm>
            <a:off x="351692" y="1926104"/>
            <a:ext cx="11512062" cy="4158174"/>
          </a:xfrm>
        </p:spPr>
        <p:txBody>
          <a:bodyPr>
            <a:normAutofit fontScale="92500" lnSpcReduction="10000"/>
          </a:bodyPr>
          <a:lstStyle/>
          <a:p>
            <a:pPr>
              <a:spcAft>
                <a:spcPts val="600"/>
              </a:spcAft>
            </a:pPr>
            <a:r>
              <a:rPr lang="en-US" sz="2800" dirty="0"/>
              <a:t>Phishing:</a:t>
            </a:r>
            <a:r>
              <a:rPr lang="en-US" sz="2800" b="1" dirty="0"/>
              <a:t> </a:t>
            </a:r>
            <a:r>
              <a:rPr lang="en-US" sz="2800" dirty="0"/>
              <a:t>malicious email (infected URL, attachment)</a:t>
            </a:r>
          </a:p>
          <a:p>
            <a:pPr>
              <a:spcAft>
                <a:spcPts val="600"/>
              </a:spcAft>
            </a:pPr>
            <a:r>
              <a:rPr lang="en-US" sz="2800" dirty="0"/>
              <a:t>Clicking = Infection</a:t>
            </a:r>
          </a:p>
          <a:p>
            <a:pPr>
              <a:spcAft>
                <a:spcPts val="600"/>
              </a:spcAft>
            </a:pPr>
            <a:r>
              <a:rPr lang="en-US" sz="2800" dirty="0"/>
              <a:t>Social engineering</a:t>
            </a:r>
          </a:p>
          <a:p>
            <a:pPr>
              <a:spcAft>
                <a:spcPts val="600"/>
              </a:spcAft>
            </a:pPr>
            <a:r>
              <a:rPr lang="en-US" sz="2800" dirty="0"/>
              <a:t>Typical Step 1 of cyberattack</a:t>
            </a:r>
          </a:p>
          <a:p>
            <a:pPr>
              <a:spcAft>
                <a:spcPts val="600"/>
              </a:spcAft>
            </a:pPr>
            <a:r>
              <a:rPr lang="en-US" sz="2800" dirty="0"/>
              <a:t>BEC:</a:t>
            </a:r>
            <a:r>
              <a:rPr lang="en-US" sz="2800" b="1" dirty="0"/>
              <a:t> </a:t>
            </a:r>
            <a:r>
              <a:rPr lang="en-US" sz="2800" dirty="0"/>
              <a:t>posing as law partner, colleague</a:t>
            </a:r>
          </a:p>
          <a:p>
            <a:pPr>
              <a:spcAft>
                <a:spcPts val="600"/>
              </a:spcAft>
            </a:pPr>
            <a:r>
              <a:rPr lang="en-US" sz="2800" dirty="0"/>
              <a:t>Phony invoices, payment requests</a:t>
            </a:r>
          </a:p>
          <a:p>
            <a:pPr>
              <a:spcAft>
                <a:spcPts val="600"/>
              </a:spcAft>
            </a:pPr>
            <a:r>
              <a:rPr lang="en-US" sz="2800" dirty="0"/>
              <a:t>FBI: BEC &amp; Email account compromises up 136% (12/16-5/18)</a:t>
            </a:r>
          </a:p>
          <a:p>
            <a:pPr>
              <a:spcAft>
                <a:spcPts val="600"/>
              </a:spcAft>
            </a:pPr>
            <a:r>
              <a:rPr lang="en-US" sz="2800" dirty="0"/>
              <a:t>41K US incidents, $2.9B losses</a:t>
            </a:r>
          </a:p>
          <a:p>
            <a:pPr>
              <a:spcAft>
                <a:spcPts val="600"/>
              </a:spcAft>
            </a:pPr>
            <a:endParaRPr lang="en-US" sz="2800" dirty="0"/>
          </a:p>
          <a:p>
            <a:pPr>
              <a:spcAft>
                <a:spcPts val="600"/>
              </a:spcAft>
            </a:pPr>
            <a:endParaRPr lang="en-US" sz="2800" dirty="0"/>
          </a:p>
        </p:txBody>
      </p:sp>
    </p:spTree>
    <p:extLst>
      <p:ext uri="{BB962C8B-B14F-4D97-AF65-F5344CB8AC3E}">
        <p14:creationId xmlns:p14="http://schemas.microsoft.com/office/powerpoint/2010/main" val="69618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17EA-0940-8E43-B977-5F92F6B82D1E}"/>
              </a:ext>
            </a:extLst>
          </p:cNvPr>
          <p:cNvSpPr>
            <a:spLocks noGrp="1"/>
          </p:cNvSpPr>
          <p:nvPr>
            <p:ph type="title"/>
          </p:nvPr>
        </p:nvSpPr>
        <p:spPr/>
        <p:txBody>
          <a:bodyPr/>
          <a:lstStyle/>
          <a:p>
            <a:r>
              <a:rPr lang="en-US" dirty="0"/>
              <a:t>Real-World Cybercrime Risks for Law Firms</a:t>
            </a:r>
          </a:p>
        </p:txBody>
      </p:sp>
      <p:sp>
        <p:nvSpPr>
          <p:cNvPr id="3" name="Content Placeholder 2">
            <a:extLst>
              <a:ext uri="{FF2B5EF4-FFF2-40B4-BE49-F238E27FC236}">
                <a16:creationId xmlns:a16="http://schemas.microsoft.com/office/drawing/2014/main" id="{FEF5BD9B-07C5-CE43-AF6E-F83D4AC58B37}"/>
              </a:ext>
            </a:extLst>
          </p:cNvPr>
          <p:cNvSpPr>
            <a:spLocks noGrp="1"/>
          </p:cNvSpPr>
          <p:nvPr>
            <p:ph idx="1"/>
          </p:nvPr>
        </p:nvSpPr>
        <p:spPr>
          <a:xfrm>
            <a:off x="362325" y="1893652"/>
            <a:ext cx="11512062" cy="4158174"/>
          </a:xfrm>
        </p:spPr>
        <p:txBody>
          <a:bodyPr>
            <a:normAutofit/>
          </a:bodyPr>
          <a:lstStyle/>
          <a:p>
            <a:pPr>
              <a:spcAft>
                <a:spcPts val="600"/>
              </a:spcAft>
            </a:pPr>
            <a:r>
              <a:rPr lang="en-US" sz="2600" dirty="0"/>
              <a:t>Jan 2018: More than 1 million user credentials from top UK law firms found on Dark Web</a:t>
            </a:r>
          </a:p>
          <a:p>
            <a:pPr>
              <a:spcAft>
                <a:spcPts val="600"/>
              </a:spcAft>
            </a:pPr>
            <a:r>
              <a:rPr lang="en-US" sz="2600" dirty="0"/>
              <a:t>2,000 emails/firm on average</a:t>
            </a:r>
          </a:p>
          <a:p>
            <a:pPr>
              <a:spcAft>
                <a:spcPts val="600"/>
              </a:spcAft>
            </a:pPr>
            <a:r>
              <a:rPr lang="en-US" sz="2600" dirty="0"/>
              <a:t>Largest firm: 30K exposed emails</a:t>
            </a:r>
          </a:p>
          <a:p>
            <a:pPr>
              <a:spcAft>
                <a:spcPts val="600"/>
              </a:spcAft>
            </a:pPr>
            <a:r>
              <a:rPr lang="en-US" sz="2600" dirty="0"/>
              <a:t>Cybersecurity firm RepKnight research</a:t>
            </a:r>
          </a:p>
          <a:p>
            <a:pPr>
              <a:spcAft>
                <a:spcPts val="600"/>
              </a:spcAft>
            </a:pPr>
            <a:r>
              <a:rPr lang="en-US" sz="2600" dirty="0"/>
              <a:t>Most from other breaches: LinkedIn, Dropbox, third party accounts that used corporate email addresses</a:t>
            </a:r>
          </a:p>
          <a:p>
            <a:pPr>
              <a:spcAft>
                <a:spcPts val="600"/>
              </a:spcAft>
            </a:pPr>
            <a:r>
              <a:rPr lang="en-US" sz="2600" dirty="0"/>
              <a:t>Credential-stuffing attacks </a:t>
            </a:r>
          </a:p>
        </p:txBody>
      </p:sp>
    </p:spTree>
    <p:extLst>
      <p:ext uri="{BB962C8B-B14F-4D97-AF65-F5344CB8AC3E}">
        <p14:creationId xmlns:p14="http://schemas.microsoft.com/office/powerpoint/2010/main" val="320025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251B-972F-734B-893F-1E2A9742769E}"/>
              </a:ext>
            </a:extLst>
          </p:cNvPr>
          <p:cNvSpPr>
            <a:spLocks noGrp="1"/>
          </p:cNvSpPr>
          <p:nvPr>
            <p:ph type="title"/>
          </p:nvPr>
        </p:nvSpPr>
        <p:spPr/>
        <p:txBody>
          <a:bodyPr/>
          <a:lstStyle/>
          <a:p>
            <a:r>
              <a:rPr lang="en-US" dirty="0"/>
              <a:t>Cyber Espionage</a:t>
            </a:r>
          </a:p>
        </p:txBody>
      </p:sp>
      <p:sp>
        <p:nvSpPr>
          <p:cNvPr id="3" name="Content Placeholder 2">
            <a:extLst>
              <a:ext uri="{FF2B5EF4-FFF2-40B4-BE49-F238E27FC236}">
                <a16:creationId xmlns:a16="http://schemas.microsoft.com/office/drawing/2014/main" id="{958D7163-2640-5645-B986-B883F3B05507}"/>
              </a:ext>
            </a:extLst>
          </p:cNvPr>
          <p:cNvSpPr>
            <a:spLocks noGrp="1"/>
          </p:cNvSpPr>
          <p:nvPr>
            <p:ph idx="1"/>
          </p:nvPr>
        </p:nvSpPr>
        <p:spPr>
          <a:xfrm>
            <a:off x="372958" y="1893139"/>
            <a:ext cx="11512062" cy="4158174"/>
          </a:xfrm>
        </p:spPr>
        <p:txBody>
          <a:bodyPr>
            <a:noAutofit/>
          </a:bodyPr>
          <a:lstStyle/>
          <a:p>
            <a:pPr>
              <a:spcAft>
                <a:spcPts val="600"/>
              </a:spcAft>
            </a:pPr>
            <a:r>
              <a:rPr lang="en-US" sz="2600" dirty="0"/>
              <a:t>Nation-state hacking groups conducting spying </a:t>
            </a:r>
          </a:p>
          <a:p>
            <a:pPr>
              <a:spcAft>
                <a:spcPts val="600"/>
              </a:spcAft>
            </a:pPr>
            <a:r>
              <a:rPr lang="en-US" sz="2600" dirty="0"/>
              <a:t>China (most active), Russia, North Korea, Iran are the most prolific</a:t>
            </a:r>
          </a:p>
          <a:p>
            <a:pPr>
              <a:spcAft>
                <a:spcPts val="600"/>
              </a:spcAft>
            </a:pPr>
            <a:r>
              <a:rPr lang="en-US" sz="2600" dirty="0"/>
              <a:t>China known for intellectual property theft via cyber espionage</a:t>
            </a:r>
          </a:p>
          <a:p>
            <a:pPr>
              <a:spcAft>
                <a:spcPts val="600"/>
              </a:spcAft>
            </a:pPr>
            <a:r>
              <a:rPr lang="en-US" sz="2600" dirty="0"/>
              <a:t>Similar types of attack methods as cybercriminals</a:t>
            </a:r>
          </a:p>
          <a:p>
            <a:pPr>
              <a:spcAft>
                <a:spcPts val="600"/>
              </a:spcAft>
            </a:pPr>
            <a:r>
              <a:rPr lang="en-US" sz="2600" dirty="0"/>
              <a:t>Phishing, stolen user credentials, sometimes water-holing attacks </a:t>
            </a:r>
          </a:p>
          <a:p>
            <a:pPr>
              <a:spcAft>
                <a:spcPts val="600"/>
              </a:spcAft>
            </a:pPr>
            <a:r>
              <a:rPr lang="en-US" sz="2600" dirty="0"/>
              <a:t>Target: Law firm email systems, document management systems</a:t>
            </a:r>
          </a:p>
          <a:p>
            <a:pPr>
              <a:spcAft>
                <a:spcPts val="600"/>
              </a:spcAft>
            </a:pPr>
            <a:r>
              <a:rPr lang="en-US" sz="2600" dirty="0"/>
              <a:t>Valuable information, intel on clients, mergers &amp; acquisitions</a:t>
            </a:r>
          </a:p>
          <a:p>
            <a:pPr marL="0" indent="0">
              <a:spcAft>
                <a:spcPts val="600"/>
              </a:spcAft>
              <a:buNone/>
            </a:pPr>
            <a:endParaRPr lang="en-US" sz="2600" dirty="0"/>
          </a:p>
        </p:txBody>
      </p:sp>
    </p:spTree>
    <p:extLst>
      <p:ext uri="{BB962C8B-B14F-4D97-AF65-F5344CB8AC3E}">
        <p14:creationId xmlns:p14="http://schemas.microsoft.com/office/powerpoint/2010/main" val="13285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251B-972F-734B-893F-1E2A9742769E}"/>
              </a:ext>
            </a:extLst>
          </p:cNvPr>
          <p:cNvSpPr>
            <a:spLocks noGrp="1"/>
          </p:cNvSpPr>
          <p:nvPr>
            <p:ph type="title"/>
          </p:nvPr>
        </p:nvSpPr>
        <p:spPr/>
        <p:txBody>
          <a:bodyPr/>
          <a:lstStyle/>
          <a:p>
            <a:r>
              <a:rPr lang="en-US" dirty="0"/>
              <a:t>Example of Cyber Espionage Attack</a:t>
            </a:r>
          </a:p>
        </p:txBody>
      </p:sp>
      <p:sp>
        <p:nvSpPr>
          <p:cNvPr id="3" name="Content Placeholder 2">
            <a:extLst>
              <a:ext uri="{FF2B5EF4-FFF2-40B4-BE49-F238E27FC236}">
                <a16:creationId xmlns:a16="http://schemas.microsoft.com/office/drawing/2014/main" id="{958D7163-2640-5645-B986-B883F3B05507}"/>
              </a:ext>
            </a:extLst>
          </p:cNvPr>
          <p:cNvSpPr>
            <a:spLocks noGrp="1"/>
          </p:cNvSpPr>
          <p:nvPr>
            <p:ph idx="1"/>
          </p:nvPr>
        </p:nvSpPr>
        <p:spPr>
          <a:xfrm>
            <a:off x="372958" y="1894206"/>
            <a:ext cx="11512062" cy="4158174"/>
          </a:xfrm>
        </p:spPr>
        <p:txBody>
          <a:bodyPr>
            <a:normAutofit/>
          </a:bodyPr>
          <a:lstStyle/>
          <a:p>
            <a:pPr>
              <a:spcAft>
                <a:spcPts val="600"/>
              </a:spcAft>
            </a:pPr>
            <a:r>
              <a:rPr lang="en-US" sz="2600" dirty="0"/>
              <a:t>Chinese government-sponsored hacking team Stone Panda, APT10</a:t>
            </a:r>
          </a:p>
          <a:p>
            <a:pPr>
              <a:spcAft>
                <a:spcPts val="600"/>
              </a:spcAft>
            </a:pPr>
            <a:r>
              <a:rPr lang="en-US" sz="2600" dirty="0"/>
              <a:t>Intel agency: Ministry of State Security (non-military)</a:t>
            </a:r>
          </a:p>
          <a:p>
            <a:pPr>
              <a:spcAft>
                <a:spcPts val="600"/>
              </a:spcAft>
            </a:pPr>
            <a:r>
              <a:rPr lang="en-US" sz="2600" dirty="0"/>
              <a:t>Attack v US, European companies last year included a US law firm specializing in intellectual property law</a:t>
            </a:r>
          </a:p>
          <a:p>
            <a:pPr>
              <a:spcAft>
                <a:spcPts val="600"/>
              </a:spcAft>
            </a:pPr>
            <a:r>
              <a:rPr lang="en-US" sz="2600" dirty="0"/>
              <a:t>Law firm clients: pharmaceutical, technology, electronics, biomedical, automotive, others</a:t>
            </a:r>
          </a:p>
          <a:p>
            <a:pPr marL="0" indent="0">
              <a:spcAft>
                <a:spcPts val="600"/>
              </a:spcAft>
              <a:buNone/>
            </a:pPr>
            <a:endParaRPr lang="en-US" sz="2600" dirty="0"/>
          </a:p>
          <a:p>
            <a:pPr>
              <a:spcAft>
                <a:spcPts val="600"/>
              </a:spcAft>
            </a:pPr>
            <a:endParaRPr lang="en-US" sz="2600" dirty="0"/>
          </a:p>
          <a:p>
            <a:pPr>
              <a:spcAft>
                <a:spcPts val="600"/>
              </a:spcAft>
            </a:pPr>
            <a:endParaRPr lang="en-US" sz="2600" dirty="0"/>
          </a:p>
        </p:txBody>
      </p:sp>
    </p:spTree>
    <p:extLst>
      <p:ext uri="{BB962C8B-B14F-4D97-AF65-F5344CB8AC3E}">
        <p14:creationId xmlns:p14="http://schemas.microsoft.com/office/powerpoint/2010/main" val="253504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F016-74CA-3E47-9196-2C5711CBCF79}"/>
              </a:ext>
            </a:extLst>
          </p:cNvPr>
          <p:cNvSpPr>
            <a:spLocks noGrp="1"/>
          </p:cNvSpPr>
          <p:nvPr>
            <p:ph type="title"/>
          </p:nvPr>
        </p:nvSpPr>
        <p:spPr/>
        <p:txBody>
          <a:bodyPr/>
          <a:lstStyle/>
          <a:p>
            <a:r>
              <a:rPr lang="en-US" dirty="0"/>
              <a:t>Strategic Attacks</a:t>
            </a:r>
          </a:p>
        </p:txBody>
      </p:sp>
      <p:sp>
        <p:nvSpPr>
          <p:cNvPr id="3" name="Content Placeholder 2">
            <a:extLst>
              <a:ext uri="{FF2B5EF4-FFF2-40B4-BE49-F238E27FC236}">
                <a16:creationId xmlns:a16="http://schemas.microsoft.com/office/drawing/2014/main" id="{E373AEB8-6638-E049-93DC-3401DDA94C1E}"/>
              </a:ext>
            </a:extLst>
          </p:cNvPr>
          <p:cNvSpPr>
            <a:spLocks noGrp="1"/>
          </p:cNvSpPr>
          <p:nvPr>
            <p:ph idx="1"/>
          </p:nvPr>
        </p:nvSpPr>
        <p:spPr>
          <a:xfrm>
            <a:off x="351692" y="1926104"/>
            <a:ext cx="11512062" cy="4158174"/>
          </a:xfrm>
        </p:spPr>
        <p:txBody>
          <a:bodyPr>
            <a:normAutofit/>
          </a:bodyPr>
          <a:lstStyle/>
          <a:p>
            <a:pPr>
              <a:spcAft>
                <a:spcPts val="1200"/>
              </a:spcAft>
            </a:pPr>
            <a:r>
              <a:rPr lang="en-US" sz="2600" b="1" i="1" dirty="0"/>
              <a:t>"It's about how well-known your clients are - not how well-known your firm is.”  </a:t>
            </a:r>
            <a:r>
              <a:rPr lang="en-US" sz="2600" i="1" dirty="0"/>
              <a:t>-</a:t>
            </a:r>
            <a:r>
              <a:rPr lang="en-US" sz="2600" dirty="0"/>
              <a:t>Tom Cross, security expert and CTO, OPAQ Networks</a:t>
            </a:r>
            <a:endParaRPr lang="en-US" sz="2600" b="1" dirty="0"/>
          </a:p>
          <a:p>
            <a:pPr>
              <a:spcAft>
                <a:spcPts val="1200"/>
              </a:spcAft>
            </a:pPr>
            <a:r>
              <a:rPr lang="en-US" sz="2600" dirty="0"/>
              <a:t>Strategic attack: law firm targeted as a stepping-stone to the ultimate target, its client/s or business partner/s</a:t>
            </a:r>
          </a:p>
          <a:p>
            <a:pPr>
              <a:spcAft>
                <a:spcPts val="1200"/>
              </a:spcAft>
            </a:pPr>
            <a:r>
              <a:rPr lang="en-US" sz="2600" dirty="0"/>
              <a:t>Nation-states, or even nefarious competitors of client or business partner</a:t>
            </a:r>
          </a:p>
          <a:p>
            <a:pPr>
              <a:spcAft>
                <a:spcPts val="1200"/>
              </a:spcAft>
            </a:pPr>
            <a:endParaRPr lang="en-US" sz="2600" dirty="0"/>
          </a:p>
          <a:p>
            <a:pPr>
              <a:spcAft>
                <a:spcPts val="1200"/>
              </a:spcAft>
            </a:pPr>
            <a:endParaRPr lang="en-US" sz="2600" dirty="0"/>
          </a:p>
          <a:p>
            <a:pPr>
              <a:spcAft>
                <a:spcPts val="1200"/>
              </a:spcAft>
            </a:pPr>
            <a:endParaRPr lang="en-US" sz="2600" dirty="0"/>
          </a:p>
        </p:txBody>
      </p:sp>
    </p:spTree>
    <p:extLst>
      <p:ext uri="{BB962C8B-B14F-4D97-AF65-F5344CB8AC3E}">
        <p14:creationId xmlns:p14="http://schemas.microsoft.com/office/powerpoint/2010/main" val="292915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F016-74CA-3E47-9196-2C5711CBCF79}"/>
              </a:ext>
            </a:extLst>
          </p:cNvPr>
          <p:cNvSpPr>
            <a:spLocks noGrp="1"/>
          </p:cNvSpPr>
          <p:nvPr>
            <p:ph type="title"/>
          </p:nvPr>
        </p:nvSpPr>
        <p:spPr/>
        <p:txBody>
          <a:bodyPr/>
          <a:lstStyle/>
          <a:p>
            <a:r>
              <a:rPr lang="en-US" dirty="0"/>
              <a:t>Panama Papers: A Wake-Up Call Data Breach</a:t>
            </a:r>
          </a:p>
        </p:txBody>
      </p:sp>
      <p:sp>
        <p:nvSpPr>
          <p:cNvPr id="3" name="Content Placeholder 2">
            <a:extLst>
              <a:ext uri="{FF2B5EF4-FFF2-40B4-BE49-F238E27FC236}">
                <a16:creationId xmlns:a16="http://schemas.microsoft.com/office/drawing/2014/main" id="{E373AEB8-6638-E049-93DC-3401DDA94C1E}"/>
              </a:ext>
            </a:extLst>
          </p:cNvPr>
          <p:cNvSpPr>
            <a:spLocks noGrp="1"/>
          </p:cNvSpPr>
          <p:nvPr>
            <p:ph idx="1"/>
          </p:nvPr>
        </p:nvSpPr>
        <p:spPr>
          <a:xfrm>
            <a:off x="351692" y="1872941"/>
            <a:ext cx="11512062" cy="4158174"/>
          </a:xfrm>
        </p:spPr>
        <p:txBody>
          <a:bodyPr>
            <a:normAutofit/>
          </a:bodyPr>
          <a:lstStyle/>
          <a:p>
            <a:pPr>
              <a:spcAft>
                <a:spcPts val="600"/>
              </a:spcAft>
            </a:pPr>
            <a:r>
              <a:rPr lang="en-US" sz="2600" dirty="0"/>
              <a:t>2016: 11.5 million sensitive data records, 2.6 terabytes of data, hacked &amp; leaked by alleged whistleblower</a:t>
            </a:r>
          </a:p>
          <a:p>
            <a:pPr>
              <a:spcAft>
                <a:spcPts val="600"/>
              </a:spcAft>
            </a:pPr>
            <a:r>
              <a:rPr lang="en-US" sz="2600" dirty="0"/>
              <a:t>Mossack Fonseca in Panama</a:t>
            </a:r>
          </a:p>
          <a:p>
            <a:pPr>
              <a:spcAft>
                <a:spcPts val="600"/>
              </a:spcAft>
            </a:pPr>
            <a:r>
              <a:rPr lang="en-US" sz="2600" dirty="0"/>
              <a:t>Exposed illicit financial dealings for high-profile politicians – Vladimir Putin, former British PM David Cameron, soccer star Lionel Messi</a:t>
            </a:r>
          </a:p>
          <a:p>
            <a:pPr>
              <a:spcAft>
                <a:spcPts val="600"/>
              </a:spcAft>
            </a:pPr>
            <a:r>
              <a:rPr lang="en-US" sz="2600" dirty="0"/>
              <a:t>Demonstrated how legal sector vulnerable, lacking security resources</a:t>
            </a:r>
          </a:p>
          <a:p>
            <a:pPr>
              <a:spcAft>
                <a:spcPts val="600"/>
              </a:spcAft>
            </a:pPr>
            <a:r>
              <a:rPr lang="en-US" sz="2600" dirty="0"/>
              <a:t>BitSight’s credit-score style rating for legal sector’s cybersecurity effectiveness: 690 out of 900 </a:t>
            </a:r>
          </a:p>
          <a:p>
            <a:pPr marL="0" indent="0">
              <a:spcAft>
                <a:spcPts val="600"/>
              </a:spcAft>
              <a:buNone/>
            </a:pPr>
            <a:endParaRPr lang="en-US" sz="2600" dirty="0">
              <a:solidFill>
                <a:srgbClr val="002060"/>
              </a:solidFill>
            </a:endParaRPr>
          </a:p>
          <a:p>
            <a:pPr>
              <a:spcAft>
                <a:spcPts val="600"/>
              </a:spcAft>
            </a:pPr>
            <a:endParaRPr lang="en-US" sz="2600" dirty="0"/>
          </a:p>
          <a:p>
            <a:pPr>
              <a:spcAft>
                <a:spcPts val="600"/>
              </a:spcAft>
            </a:pPr>
            <a:endParaRPr lang="en-US" sz="2600" dirty="0"/>
          </a:p>
          <a:p>
            <a:pPr>
              <a:spcAft>
                <a:spcPts val="600"/>
              </a:spcAft>
            </a:pPr>
            <a:endParaRPr lang="en-US" sz="2600" dirty="0"/>
          </a:p>
        </p:txBody>
      </p:sp>
    </p:spTree>
    <p:extLst>
      <p:ext uri="{BB962C8B-B14F-4D97-AF65-F5344CB8AC3E}">
        <p14:creationId xmlns:p14="http://schemas.microsoft.com/office/powerpoint/2010/main" val="44252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19AD-6E6C-264F-8081-E1A8FCD6658E}"/>
              </a:ext>
            </a:extLst>
          </p:cNvPr>
          <p:cNvSpPr>
            <a:spLocks noGrp="1"/>
          </p:cNvSpPr>
          <p:nvPr>
            <p:ph type="title"/>
          </p:nvPr>
        </p:nvSpPr>
        <p:spPr/>
        <p:txBody>
          <a:bodyPr/>
          <a:lstStyle/>
          <a:p>
            <a:r>
              <a:rPr lang="en-US" dirty="0"/>
              <a:t>Internet of Things (IoT) and Mobile </a:t>
            </a:r>
          </a:p>
        </p:txBody>
      </p:sp>
      <p:sp>
        <p:nvSpPr>
          <p:cNvPr id="3" name="Content Placeholder 2">
            <a:extLst>
              <a:ext uri="{FF2B5EF4-FFF2-40B4-BE49-F238E27FC236}">
                <a16:creationId xmlns:a16="http://schemas.microsoft.com/office/drawing/2014/main" id="{572F0EF3-85A2-464B-BB55-DA007B80B3BE}"/>
              </a:ext>
            </a:extLst>
          </p:cNvPr>
          <p:cNvSpPr>
            <a:spLocks noGrp="1"/>
          </p:cNvSpPr>
          <p:nvPr>
            <p:ph idx="1"/>
          </p:nvPr>
        </p:nvSpPr>
        <p:spPr>
          <a:xfrm>
            <a:off x="362325" y="1872384"/>
            <a:ext cx="11512062" cy="4158174"/>
          </a:xfrm>
        </p:spPr>
        <p:txBody>
          <a:bodyPr>
            <a:normAutofit/>
          </a:bodyPr>
          <a:lstStyle/>
          <a:p>
            <a:pPr>
              <a:spcAft>
                <a:spcPts val="600"/>
              </a:spcAft>
            </a:pPr>
            <a:r>
              <a:rPr lang="en-US" sz="2600" dirty="0"/>
              <a:t>Networked printers a possible attack vector</a:t>
            </a:r>
          </a:p>
          <a:p>
            <a:pPr>
              <a:spcAft>
                <a:spcPts val="600"/>
              </a:spcAft>
            </a:pPr>
            <a:r>
              <a:rPr lang="en-US" sz="2600" dirty="0"/>
              <a:t>Other Internet of Things (IoT) devices in the office: videoconferencing systems, etc.</a:t>
            </a:r>
          </a:p>
          <a:p>
            <a:pPr>
              <a:spcAft>
                <a:spcPts val="600"/>
              </a:spcAft>
            </a:pPr>
            <a:r>
              <a:rPr lang="en-US" sz="2600" dirty="0"/>
              <a:t>IoT devices: default passwords, ports open to the public Internet</a:t>
            </a:r>
          </a:p>
          <a:p>
            <a:pPr>
              <a:spcAft>
                <a:spcPts val="600"/>
              </a:spcAft>
            </a:pPr>
            <a:r>
              <a:rPr lang="en-US" sz="2600" dirty="0"/>
              <a:t>Change the passwords, close unnecessary ports, firmware updates</a:t>
            </a:r>
          </a:p>
          <a:p>
            <a:pPr>
              <a:spcAft>
                <a:spcPts val="600"/>
              </a:spcAft>
            </a:pPr>
            <a:r>
              <a:rPr lang="en-US" sz="2600" dirty="0"/>
              <a:t>Mobile lawyers: smartphones, laptops, public Wi-Fi exposure</a:t>
            </a:r>
          </a:p>
          <a:p>
            <a:pPr marL="0" indent="0">
              <a:spcAft>
                <a:spcPts val="600"/>
              </a:spcAft>
              <a:buNone/>
            </a:pPr>
            <a:endParaRPr lang="en-US" sz="2600" dirty="0"/>
          </a:p>
        </p:txBody>
      </p:sp>
    </p:spTree>
    <p:extLst>
      <p:ext uri="{BB962C8B-B14F-4D97-AF65-F5344CB8AC3E}">
        <p14:creationId xmlns:p14="http://schemas.microsoft.com/office/powerpoint/2010/main" val="270503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17EA-0940-8E43-B977-5F92F6B82D1E}"/>
              </a:ext>
            </a:extLst>
          </p:cNvPr>
          <p:cNvSpPr>
            <a:spLocks noGrp="1"/>
          </p:cNvSpPr>
          <p:nvPr>
            <p:ph type="title"/>
          </p:nvPr>
        </p:nvSpPr>
        <p:spPr/>
        <p:txBody>
          <a:bodyPr/>
          <a:lstStyle/>
          <a:p>
            <a:r>
              <a:rPr lang="en-US" dirty="0"/>
              <a:t>How to Protect Your Firm: Some Best Practices</a:t>
            </a:r>
          </a:p>
        </p:txBody>
      </p:sp>
      <p:sp>
        <p:nvSpPr>
          <p:cNvPr id="5" name="Content Placeholder 4">
            <a:extLst>
              <a:ext uri="{FF2B5EF4-FFF2-40B4-BE49-F238E27FC236}">
                <a16:creationId xmlns:a16="http://schemas.microsoft.com/office/drawing/2014/main" id="{29F852A7-7570-3B42-935D-E72497017F6B}"/>
              </a:ext>
            </a:extLst>
          </p:cNvPr>
          <p:cNvSpPr>
            <a:spLocks noGrp="1"/>
          </p:cNvSpPr>
          <p:nvPr>
            <p:ph idx="1"/>
          </p:nvPr>
        </p:nvSpPr>
        <p:spPr>
          <a:xfrm>
            <a:off x="351692" y="1872390"/>
            <a:ext cx="11512062" cy="4158174"/>
          </a:xfrm>
        </p:spPr>
        <p:txBody>
          <a:bodyPr>
            <a:normAutofit fontScale="85000" lnSpcReduction="20000"/>
          </a:bodyPr>
          <a:lstStyle/>
          <a:p>
            <a:pPr>
              <a:spcAft>
                <a:spcPts val="600"/>
              </a:spcAft>
            </a:pPr>
            <a:r>
              <a:rPr lang="en-US" sz="2600" dirty="0"/>
              <a:t>Assume you are or already have been attacked</a:t>
            </a:r>
          </a:p>
          <a:p>
            <a:pPr>
              <a:spcAft>
                <a:spcPts val="600"/>
              </a:spcAft>
            </a:pPr>
            <a:r>
              <a:rPr lang="en-US" sz="2600" dirty="0"/>
              <a:t>Even small firms have information and/or clients valuable to attackers</a:t>
            </a:r>
          </a:p>
          <a:p>
            <a:pPr>
              <a:spcAft>
                <a:spcPts val="600"/>
              </a:spcAft>
            </a:pPr>
            <a:r>
              <a:rPr lang="en-US" sz="2600" dirty="0"/>
              <a:t>Do the basics: keep software updated, run anti-malware scans, create strong passwords &amp; don’t reuse them</a:t>
            </a:r>
          </a:p>
          <a:p>
            <a:pPr>
              <a:spcAft>
                <a:spcPts val="600"/>
              </a:spcAft>
            </a:pPr>
            <a:r>
              <a:rPr lang="en-US" sz="2600" dirty="0"/>
              <a:t>Don’t click on unexpected attachments or links in email</a:t>
            </a:r>
          </a:p>
          <a:p>
            <a:pPr>
              <a:spcAft>
                <a:spcPts val="600"/>
              </a:spcAft>
            </a:pPr>
            <a:r>
              <a:rPr lang="en-US" sz="2600" dirty="0"/>
              <a:t>Regular, offline data backups (best remedy to ransomware attacks)</a:t>
            </a:r>
          </a:p>
          <a:p>
            <a:pPr>
              <a:spcAft>
                <a:spcPts val="600"/>
              </a:spcAft>
            </a:pPr>
            <a:r>
              <a:rPr lang="en-US" sz="2600" dirty="0"/>
              <a:t>VPN software for the office, mobile working</a:t>
            </a:r>
          </a:p>
          <a:p>
            <a:pPr>
              <a:spcAft>
                <a:spcPts val="600"/>
              </a:spcAft>
            </a:pPr>
            <a:r>
              <a:rPr lang="en-US" sz="2600" dirty="0"/>
              <a:t>Hard drive encryption</a:t>
            </a:r>
          </a:p>
          <a:p>
            <a:pPr>
              <a:spcAft>
                <a:spcPts val="600"/>
              </a:spcAft>
            </a:pPr>
            <a:r>
              <a:rPr lang="en-US" sz="2600" dirty="0"/>
              <a:t>Multi-Factor Authentication </a:t>
            </a:r>
          </a:p>
          <a:p>
            <a:pPr>
              <a:spcAft>
                <a:spcPts val="600"/>
              </a:spcAft>
            </a:pPr>
            <a:r>
              <a:rPr lang="en-US" sz="2600" dirty="0"/>
              <a:t>Least privilege </a:t>
            </a:r>
          </a:p>
          <a:p>
            <a:pPr>
              <a:spcAft>
                <a:spcPts val="600"/>
              </a:spcAft>
            </a:pPr>
            <a:endParaRPr lang="en-US" sz="2600" dirty="0"/>
          </a:p>
          <a:p>
            <a:pPr>
              <a:spcAft>
                <a:spcPts val="600"/>
              </a:spcAft>
            </a:pPr>
            <a:endParaRPr lang="en-US" sz="2600" dirty="0"/>
          </a:p>
        </p:txBody>
      </p:sp>
    </p:spTree>
    <p:extLst>
      <p:ext uri="{BB962C8B-B14F-4D97-AF65-F5344CB8AC3E}">
        <p14:creationId xmlns:p14="http://schemas.microsoft.com/office/powerpoint/2010/main" val="52097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D041-D9F8-4984-B1BC-F3C1E7FE3DB5}"/>
              </a:ext>
            </a:extLst>
          </p:cNvPr>
          <p:cNvSpPr>
            <a:spLocks noGrp="1"/>
          </p:cNvSpPr>
          <p:nvPr>
            <p:ph type="title"/>
          </p:nvPr>
        </p:nvSpPr>
        <p:spPr/>
        <p:txBody>
          <a:bodyPr/>
          <a:lstStyle/>
          <a:p>
            <a:r>
              <a:rPr lang="en-US" dirty="0"/>
              <a:t>About Dark Reading</a:t>
            </a:r>
          </a:p>
        </p:txBody>
      </p:sp>
      <p:sp>
        <p:nvSpPr>
          <p:cNvPr id="3" name="Content Placeholder 2">
            <a:extLst>
              <a:ext uri="{FF2B5EF4-FFF2-40B4-BE49-F238E27FC236}">
                <a16:creationId xmlns:a16="http://schemas.microsoft.com/office/drawing/2014/main" id="{8A04EF56-BAC6-444A-89AC-7C4B0322D5FD}"/>
              </a:ext>
            </a:extLst>
          </p:cNvPr>
          <p:cNvSpPr>
            <a:spLocks noGrp="1"/>
          </p:cNvSpPr>
          <p:nvPr>
            <p:ph idx="1"/>
          </p:nvPr>
        </p:nvSpPr>
        <p:spPr>
          <a:xfrm>
            <a:off x="361235" y="1893655"/>
            <a:ext cx="11512062" cy="4158174"/>
          </a:xfrm>
        </p:spPr>
        <p:txBody>
          <a:bodyPr>
            <a:normAutofit/>
          </a:bodyPr>
          <a:lstStyle/>
          <a:p>
            <a:pPr marL="285750" indent="-285750"/>
            <a:r>
              <a:rPr lang="en-US" sz="2600" dirty="0"/>
              <a:t>Cybersecurity’s Most Widely Read News Site</a:t>
            </a:r>
          </a:p>
          <a:p>
            <a:pPr marL="742950" lvl="1" indent="-285750">
              <a:buFont typeface="Courier New" panose="02070309020205020404" pitchFamily="49" charset="0"/>
              <a:buChar char="o"/>
            </a:pPr>
            <a:r>
              <a:rPr lang="en-US" sz="2600" dirty="0"/>
              <a:t>~1M page views/month </a:t>
            </a:r>
          </a:p>
          <a:p>
            <a:pPr marL="742950" lvl="1" indent="-285750">
              <a:buFont typeface="Courier New" panose="02070309020205020404" pitchFamily="49" charset="0"/>
              <a:buChar char="o"/>
            </a:pPr>
            <a:r>
              <a:rPr lang="en-US" sz="2600" dirty="0"/>
              <a:t>Ranked #1 among CISOs (Apollo Research, 2016)</a:t>
            </a:r>
          </a:p>
          <a:p>
            <a:pPr marL="742950" lvl="1" indent="-285750">
              <a:buFont typeface="Courier New" panose="02070309020205020404" pitchFamily="49" charset="0"/>
              <a:buChar char="o"/>
            </a:pPr>
            <a:r>
              <a:rPr lang="en-US" sz="2600" dirty="0"/>
              <a:t>Six full-time editors, plus several contributing editors</a:t>
            </a:r>
          </a:p>
          <a:p>
            <a:pPr marL="742950" lvl="1" indent="-285750">
              <a:buFont typeface="Courier New" panose="02070309020205020404" pitchFamily="49" charset="0"/>
              <a:buChar char="o"/>
            </a:pPr>
            <a:r>
              <a:rPr lang="en-US" sz="2600" dirty="0">
                <a:hlinkClick r:id="rId3"/>
              </a:rPr>
              <a:t>www.darkreading.com</a:t>
            </a:r>
            <a:r>
              <a:rPr lang="en-US" sz="2600" dirty="0"/>
              <a:t> </a:t>
            </a:r>
          </a:p>
          <a:p>
            <a:pPr marL="285750" indent="-285750">
              <a:spcBef>
                <a:spcPts val="1800"/>
              </a:spcBef>
            </a:pPr>
            <a:r>
              <a:rPr lang="en-US" sz="2600" dirty="0"/>
              <a:t>An Informa (formerly UBM) Brand</a:t>
            </a:r>
          </a:p>
          <a:p>
            <a:pPr marL="742950" lvl="1" indent="-285750">
              <a:buFont typeface="Courier New" panose="02070309020205020404" pitchFamily="49" charset="0"/>
              <a:buChar char="o"/>
            </a:pPr>
            <a:r>
              <a:rPr lang="en-US" sz="2600" dirty="0"/>
              <a:t>Content also appears on InformationWeek, Network Computing</a:t>
            </a:r>
          </a:p>
          <a:p>
            <a:pPr marL="742950" lvl="1" indent="-285750">
              <a:buFont typeface="Courier New" panose="02070309020205020404" pitchFamily="49" charset="0"/>
              <a:buChar char="o"/>
            </a:pPr>
            <a:r>
              <a:rPr lang="en-US" sz="2600" dirty="0"/>
              <a:t>Sister brand of Black Hat and Interop conferences</a:t>
            </a:r>
          </a:p>
        </p:txBody>
      </p:sp>
    </p:spTree>
    <p:extLst>
      <p:ext uri="{BB962C8B-B14F-4D97-AF65-F5344CB8AC3E}">
        <p14:creationId xmlns:p14="http://schemas.microsoft.com/office/powerpoint/2010/main" val="4140203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17EA-0940-8E43-B977-5F92F6B82D1E}"/>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FEF5BD9B-07C5-CE43-AF6E-F83D4AC58B37}"/>
              </a:ext>
            </a:extLst>
          </p:cNvPr>
          <p:cNvSpPr>
            <a:spLocks noGrp="1"/>
          </p:cNvSpPr>
          <p:nvPr>
            <p:ph idx="1"/>
          </p:nvPr>
        </p:nvSpPr>
        <p:spPr>
          <a:xfrm>
            <a:off x="351692" y="1872386"/>
            <a:ext cx="11512062" cy="4158174"/>
          </a:xfrm>
        </p:spPr>
        <p:txBody>
          <a:bodyPr>
            <a:normAutofit/>
          </a:bodyPr>
          <a:lstStyle/>
          <a:p>
            <a:pPr>
              <a:spcAft>
                <a:spcPts val="600"/>
              </a:spcAft>
            </a:pPr>
            <a:r>
              <a:rPr lang="en-US" sz="2600" dirty="0"/>
              <a:t>Make cybersecurity a culture as well as a practice </a:t>
            </a:r>
          </a:p>
          <a:p>
            <a:pPr>
              <a:spcAft>
                <a:spcPts val="600"/>
              </a:spcAft>
            </a:pPr>
            <a:r>
              <a:rPr lang="en-US" sz="2600" dirty="0"/>
              <a:t>Ongoing training for users</a:t>
            </a:r>
          </a:p>
          <a:p>
            <a:pPr>
              <a:spcAft>
                <a:spcPts val="600"/>
              </a:spcAft>
            </a:pPr>
            <a:r>
              <a:rPr lang="en-US" sz="2600" dirty="0"/>
              <a:t>Security policy</a:t>
            </a:r>
          </a:p>
          <a:p>
            <a:pPr>
              <a:spcAft>
                <a:spcPts val="600"/>
              </a:spcAft>
            </a:pPr>
            <a:r>
              <a:rPr lang="en-US" sz="2600" dirty="0"/>
              <a:t>Security services: vendors, managed security service providers</a:t>
            </a:r>
          </a:p>
          <a:p>
            <a:pPr>
              <a:spcAft>
                <a:spcPts val="600"/>
              </a:spcAft>
            </a:pPr>
            <a:r>
              <a:rPr lang="en-US" sz="2600" dirty="0"/>
              <a:t>Have an incident response plan in place: who to contact, what to do</a:t>
            </a:r>
          </a:p>
          <a:p>
            <a:pPr>
              <a:spcAft>
                <a:spcPts val="600"/>
              </a:spcAft>
            </a:pPr>
            <a:endParaRPr lang="en-US" sz="2600" dirty="0"/>
          </a:p>
          <a:p>
            <a:pPr>
              <a:spcAft>
                <a:spcPts val="600"/>
              </a:spcAft>
            </a:pPr>
            <a:endParaRPr lang="en-US" sz="2600" dirty="0"/>
          </a:p>
          <a:p>
            <a:pPr>
              <a:spcAft>
                <a:spcPts val="600"/>
              </a:spcAft>
            </a:pPr>
            <a:endParaRPr lang="en-US" sz="2600" dirty="0"/>
          </a:p>
          <a:p>
            <a:pPr>
              <a:spcAft>
                <a:spcPts val="600"/>
              </a:spcAft>
            </a:pPr>
            <a:endParaRPr lang="en-US" sz="2600" dirty="0"/>
          </a:p>
        </p:txBody>
      </p:sp>
    </p:spTree>
    <p:extLst>
      <p:ext uri="{BB962C8B-B14F-4D97-AF65-F5344CB8AC3E}">
        <p14:creationId xmlns:p14="http://schemas.microsoft.com/office/powerpoint/2010/main" val="113008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0EAA1C-5979-47D6-8539-9B7588587D9E}"/>
              </a:ext>
            </a:extLst>
          </p:cNvPr>
          <p:cNvSpPr>
            <a:spLocks noGrp="1"/>
          </p:cNvSpPr>
          <p:nvPr>
            <p:ph type="title"/>
          </p:nvPr>
        </p:nvSpPr>
        <p:spPr>
          <a:xfrm>
            <a:off x="351692" y="2653048"/>
            <a:ext cx="11512062" cy="1403797"/>
          </a:xfrm>
        </p:spPr>
        <p:txBody>
          <a:bodyPr>
            <a:normAutofit fontScale="90000"/>
          </a:bodyPr>
          <a:lstStyle/>
          <a:p>
            <a:r>
              <a:rPr lang="en-US" dirty="0"/>
              <a:t>				</a:t>
            </a:r>
            <a:r>
              <a:rPr lang="en-US" sz="4000" dirty="0"/>
              <a:t>    Q&amp;A</a:t>
            </a:r>
            <a:br>
              <a:rPr lang="en-US" dirty="0"/>
            </a:br>
            <a:r>
              <a:rPr lang="en-US" dirty="0"/>
              <a:t>@kjhiggins</a:t>
            </a:r>
            <a:br>
              <a:rPr lang="en-US" dirty="0"/>
            </a:br>
            <a:r>
              <a:rPr lang="en-US" dirty="0"/>
              <a:t>kelly.jackson.higgins@ubm.com</a:t>
            </a:r>
            <a:br>
              <a:rPr lang="en-US" dirty="0"/>
            </a:br>
            <a:endParaRPr lang="en-US" dirty="0"/>
          </a:p>
        </p:txBody>
      </p:sp>
    </p:spTree>
    <p:extLst>
      <p:ext uri="{BB962C8B-B14F-4D97-AF65-F5344CB8AC3E}">
        <p14:creationId xmlns:p14="http://schemas.microsoft.com/office/powerpoint/2010/main" val="68697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D041-D9F8-4984-B1BC-F3C1E7FE3DB5}"/>
              </a:ext>
            </a:extLst>
          </p:cNvPr>
          <p:cNvSpPr>
            <a:spLocks noGrp="1"/>
          </p:cNvSpPr>
          <p:nvPr>
            <p:ph type="title"/>
          </p:nvPr>
        </p:nvSpPr>
        <p:spPr/>
        <p:txBody>
          <a:bodyPr>
            <a:normAutofit fontScale="90000"/>
          </a:bodyPr>
          <a:lstStyle/>
          <a:p>
            <a:r>
              <a:rPr lang="en-US" dirty="0"/>
              <a:t>Dark Reading 2018 Strategic Security Survey Overview </a:t>
            </a:r>
            <a:br>
              <a:rPr lang="en-US" dirty="0"/>
            </a:br>
            <a:endParaRPr lang="en-US" dirty="0"/>
          </a:p>
        </p:txBody>
      </p:sp>
      <p:sp>
        <p:nvSpPr>
          <p:cNvPr id="5" name="Content Placeholder 4">
            <a:extLst>
              <a:ext uri="{FF2B5EF4-FFF2-40B4-BE49-F238E27FC236}">
                <a16:creationId xmlns:a16="http://schemas.microsoft.com/office/drawing/2014/main" id="{83E28D94-FF92-2541-B698-70C73D1A4147}"/>
              </a:ext>
            </a:extLst>
          </p:cNvPr>
          <p:cNvSpPr>
            <a:spLocks noGrp="1"/>
          </p:cNvSpPr>
          <p:nvPr>
            <p:ph idx="1"/>
          </p:nvPr>
        </p:nvSpPr>
        <p:spPr>
          <a:xfrm>
            <a:off x="351692" y="1875672"/>
            <a:ext cx="11512062" cy="4158174"/>
          </a:xfrm>
        </p:spPr>
        <p:txBody>
          <a:bodyPr>
            <a:normAutofit/>
          </a:bodyPr>
          <a:lstStyle/>
          <a:p>
            <a:pPr>
              <a:spcAft>
                <a:spcPts val="600"/>
              </a:spcAft>
            </a:pPr>
            <a:r>
              <a:rPr lang="en-US" sz="2600" b="1" dirty="0"/>
              <a:t>Methodology</a:t>
            </a:r>
            <a:r>
              <a:rPr lang="en-US" sz="2600" dirty="0"/>
              <a:t>: Online survey of 300 IT and cybersecurity professionals at North American companies with 100 or more employees.</a:t>
            </a:r>
          </a:p>
          <a:p>
            <a:pPr>
              <a:spcAft>
                <a:spcPts val="600"/>
              </a:spcAft>
            </a:pPr>
            <a:r>
              <a:rPr lang="en-US" sz="2600" b="1" dirty="0"/>
              <a:t>Focus</a:t>
            </a:r>
            <a:r>
              <a:rPr lang="en-US" sz="2600" dirty="0"/>
              <a:t>: Cybersecurity challenges, plans, and directions, as well as respondents’ experiences and concerns about data breaches</a:t>
            </a:r>
          </a:p>
          <a:p>
            <a:pPr>
              <a:spcAft>
                <a:spcPts val="600"/>
              </a:spcAft>
            </a:pPr>
            <a:r>
              <a:rPr lang="en-US" sz="2600" b="1" dirty="0"/>
              <a:t>Notable findings</a:t>
            </a:r>
            <a:r>
              <a:rPr lang="en-US" sz="2600" dirty="0"/>
              <a:t>: 48% consider end user awareness training the most valuable security practice</a:t>
            </a:r>
          </a:p>
          <a:p>
            <a:pPr>
              <a:spcAft>
                <a:spcPts val="600"/>
              </a:spcAft>
            </a:pPr>
            <a:r>
              <a:rPr lang="en-US" sz="2600" dirty="0"/>
              <a:t>69% have password policies, and 67% have invested in end user awareness training</a:t>
            </a:r>
          </a:p>
          <a:p>
            <a:pPr>
              <a:spcAft>
                <a:spcPts val="600"/>
              </a:spcAft>
            </a:pPr>
            <a:endParaRPr lang="en-US" sz="2600" dirty="0"/>
          </a:p>
          <a:p>
            <a:pPr>
              <a:spcAft>
                <a:spcPts val="600"/>
              </a:spcAft>
            </a:pPr>
            <a:endParaRPr lang="en-US" sz="2600" dirty="0"/>
          </a:p>
          <a:p>
            <a:pPr>
              <a:spcAft>
                <a:spcPts val="600"/>
              </a:spcAft>
            </a:pPr>
            <a:endParaRPr lang="en-US" sz="2600" dirty="0"/>
          </a:p>
          <a:p>
            <a:pPr>
              <a:spcAft>
                <a:spcPts val="600"/>
              </a:spcAft>
            </a:pPr>
            <a:endParaRPr lang="en-US" sz="2600" dirty="0"/>
          </a:p>
        </p:txBody>
      </p:sp>
    </p:spTree>
    <p:extLst>
      <p:ext uri="{BB962C8B-B14F-4D97-AF65-F5344CB8AC3E}">
        <p14:creationId xmlns:p14="http://schemas.microsoft.com/office/powerpoint/2010/main" val="137396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28798-B37F-458D-9274-976B4F2C0A59}"/>
              </a:ext>
            </a:extLst>
          </p:cNvPr>
          <p:cNvSpPr>
            <a:spLocks noGrp="1"/>
          </p:cNvSpPr>
          <p:nvPr>
            <p:ph type="title"/>
          </p:nvPr>
        </p:nvSpPr>
        <p:spPr>
          <a:xfrm>
            <a:off x="339969" y="351081"/>
            <a:ext cx="11512062" cy="654783"/>
          </a:xfrm>
        </p:spPr>
        <p:txBody>
          <a:bodyPr/>
          <a:lstStyle/>
          <a:p>
            <a:r>
              <a:rPr lang="en-US" dirty="0"/>
              <a:t>2018 Dark Reading Strategic Security Survey</a:t>
            </a:r>
          </a:p>
        </p:txBody>
      </p:sp>
      <p:sp>
        <p:nvSpPr>
          <p:cNvPr id="24" name="Rectangle 23">
            <a:extLst>
              <a:ext uri="{FF2B5EF4-FFF2-40B4-BE49-F238E27FC236}">
                <a16:creationId xmlns:a16="http://schemas.microsoft.com/office/drawing/2014/main" id="{484DE08B-2BE8-499A-84B8-5818506724FD}"/>
              </a:ext>
            </a:extLst>
          </p:cNvPr>
          <p:cNvSpPr/>
          <p:nvPr/>
        </p:nvSpPr>
        <p:spPr>
          <a:xfrm>
            <a:off x="8834974" y="1511153"/>
            <a:ext cx="2606441" cy="1152128"/>
          </a:xfrm>
          <a:prstGeom prst="rect">
            <a:avLst/>
          </a:prstGeom>
          <a:solidFill>
            <a:srgbClr val="F5831F"/>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lang="en-US" kern="0" dirty="0">
                <a:solidFill>
                  <a:prstClr val="white"/>
                </a:solidFill>
                <a:latin typeface="Century Gothic"/>
              </a:rPr>
              <a:t>More than half of all organizations suffered breaches via malware</a:t>
            </a: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20" name="Rectangle 19">
            <a:extLst>
              <a:ext uri="{FF2B5EF4-FFF2-40B4-BE49-F238E27FC236}">
                <a16:creationId xmlns:a16="http://schemas.microsoft.com/office/drawing/2014/main" id="{594BAB89-0D8D-8145-994A-7A47E93E5DE7}"/>
              </a:ext>
            </a:extLst>
          </p:cNvPr>
          <p:cNvSpPr/>
          <p:nvPr/>
        </p:nvSpPr>
        <p:spPr>
          <a:xfrm>
            <a:off x="8362471" y="3209365"/>
            <a:ext cx="3540369" cy="1531582"/>
          </a:xfrm>
          <a:prstGeom prst="rect">
            <a:avLst/>
          </a:prstGeom>
          <a:solidFill>
            <a:srgbClr val="DC2430"/>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entury Gothic"/>
                <a:ea typeface="+mn-ea"/>
                <a:cs typeface="+mn-cs"/>
              </a:rPr>
              <a:t>Phishing attacks leading to security breaches hit just under half of organizations</a:t>
            </a:r>
          </a:p>
        </p:txBody>
      </p:sp>
      <p:pic>
        <p:nvPicPr>
          <p:cNvPr id="8" name="Picture 7">
            <a:extLst>
              <a:ext uri="{FF2B5EF4-FFF2-40B4-BE49-F238E27FC236}">
                <a16:creationId xmlns:a16="http://schemas.microsoft.com/office/drawing/2014/main" id="{F0EB15B6-89CA-F14C-A64E-D2DC805AE620}"/>
              </a:ext>
            </a:extLst>
          </p:cNvPr>
          <p:cNvPicPr>
            <a:picLocks noChangeAspect="1"/>
          </p:cNvPicPr>
          <p:nvPr/>
        </p:nvPicPr>
        <p:blipFill>
          <a:blip r:embed="rId3"/>
          <a:stretch>
            <a:fillRect/>
          </a:stretch>
        </p:blipFill>
        <p:spPr>
          <a:xfrm>
            <a:off x="1627924" y="1005864"/>
            <a:ext cx="5919095" cy="5219700"/>
          </a:xfrm>
          <a:prstGeom prst="rect">
            <a:avLst/>
          </a:prstGeom>
        </p:spPr>
      </p:pic>
    </p:spTree>
    <p:extLst>
      <p:ext uri="{BB962C8B-B14F-4D97-AF65-F5344CB8AC3E}">
        <p14:creationId xmlns:p14="http://schemas.microsoft.com/office/powerpoint/2010/main" val="303510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28798-B37F-458D-9274-976B4F2C0A59}"/>
              </a:ext>
            </a:extLst>
          </p:cNvPr>
          <p:cNvSpPr>
            <a:spLocks noGrp="1"/>
          </p:cNvSpPr>
          <p:nvPr>
            <p:ph type="title"/>
          </p:nvPr>
        </p:nvSpPr>
        <p:spPr>
          <a:xfrm>
            <a:off x="339969" y="351081"/>
            <a:ext cx="11512062" cy="654783"/>
          </a:xfrm>
        </p:spPr>
        <p:txBody>
          <a:bodyPr/>
          <a:lstStyle/>
          <a:p>
            <a:r>
              <a:rPr lang="en-US" dirty="0"/>
              <a:t>2018 Dark Reading Strategic Security Survey</a:t>
            </a:r>
          </a:p>
        </p:txBody>
      </p:sp>
      <p:sp>
        <p:nvSpPr>
          <p:cNvPr id="24" name="Rectangle 23">
            <a:extLst>
              <a:ext uri="{FF2B5EF4-FFF2-40B4-BE49-F238E27FC236}">
                <a16:creationId xmlns:a16="http://schemas.microsoft.com/office/drawing/2014/main" id="{484DE08B-2BE8-499A-84B8-5818506724FD}"/>
              </a:ext>
            </a:extLst>
          </p:cNvPr>
          <p:cNvSpPr/>
          <p:nvPr/>
        </p:nvSpPr>
        <p:spPr>
          <a:xfrm>
            <a:off x="8864588" y="1721224"/>
            <a:ext cx="2606441" cy="1152127"/>
          </a:xfrm>
          <a:prstGeom prst="rect">
            <a:avLst/>
          </a:prstGeom>
          <a:solidFill>
            <a:srgbClr val="F5831F"/>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entury Gothic"/>
                <a:ea typeface="+mn-ea"/>
                <a:cs typeface="+mn-cs"/>
              </a:rPr>
              <a:t>More than 60% say end user mistakes or threats will cause major breach</a:t>
            </a:r>
          </a:p>
        </p:txBody>
      </p:sp>
      <p:sp>
        <p:nvSpPr>
          <p:cNvPr id="20" name="Rectangle 19">
            <a:extLst>
              <a:ext uri="{FF2B5EF4-FFF2-40B4-BE49-F238E27FC236}">
                <a16:creationId xmlns:a16="http://schemas.microsoft.com/office/drawing/2014/main" id="{594BAB89-0D8D-8145-994A-7A47E93E5DE7}"/>
              </a:ext>
            </a:extLst>
          </p:cNvPr>
          <p:cNvSpPr/>
          <p:nvPr/>
        </p:nvSpPr>
        <p:spPr>
          <a:xfrm>
            <a:off x="8397625" y="3228780"/>
            <a:ext cx="3540369" cy="1152127"/>
          </a:xfrm>
          <a:prstGeom prst="rect">
            <a:avLst/>
          </a:prstGeom>
          <a:solidFill>
            <a:srgbClr val="DC2430"/>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entury Gothic"/>
                <a:ea typeface="+mn-ea"/>
                <a:cs typeface="+mn-cs"/>
              </a:rPr>
              <a:t>Only </a:t>
            </a:r>
            <a:r>
              <a:rPr lang="en-US" kern="0" dirty="0">
                <a:solidFill>
                  <a:prstClr val="white"/>
                </a:solidFill>
                <a:latin typeface="Century Gothic"/>
              </a:rPr>
              <a:t>approximately </a:t>
            </a:r>
            <a:r>
              <a:rPr kumimoji="0" lang="en-US" sz="1800" b="0" i="0" u="none" strike="noStrike" kern="0" cap="none" spc="0" normalizeH="0" baseline="0" noProof="0" dirty="0">
                <a:ln>
                  <a:noFill/>
                </a:ln>
                <a:solidFill>
                  <a:prstClr val="white"/>
                </a:solidFill>
                <a:effectLst/>
                <a:uLnTx/>
                <a:uFillTx/>
                <a:latin typeface="Century Gothic"/>
                <a:ea typeface="+mn-ea"/>
                <a:cs typeface="+mn-cs"/>
              </a:rPr>
              <a:t>one-quarter believe their organization will suffer a targeted attack</a:t>
            </a:r>
          </a:p>
        </p:txBody>
      </p:sp>
      <p:pic>
        <p:nvPicPr>
          <p:cNvPr id="5" name="Picture 4">
            <a:extLst>
              <a:ext uri="{FF2B5EF4-FFF2-40B4-BE49-F238E27FC236}">
                <a16:creationId xmlns:a16="http://schemas.microsoft.com/office/drawing/2014/main" id="{8AEEBEB6-BE9B-784C-BFF2-A1B029355755}"/>
              </a:ext>
            </a:extLst>
          </p:cNvPr>
          <p:cNvPicPr>
            <a:picLocks noChangeAspect="1"/>
          </p:cNvPicPr>
          <p:nvPr/>
        </p:nvPicPr>
        <p:blipFill>
          <a:blip r:embed="rId3"/>
          <a:stretch>
            <a:fillRect/>
          </a:stretch>
        </p:blipFill>
        <p:spPr>
          <a:xfrm>
            <a:off x="1685969" y="1107583"/>
            <a:ext cx="5933433" cy="4869850"/>
          </a:xfrm>
          <a:prstGeom prst="rect">
            <a:avLst/>
          </a:prstGeom>
        </p:spPr>
      </p:pic>
    </p:spTree>
    <p:extLst>
      <p:ext uri="{BB962C8B-B14F-4D97-AF65-F5344CB8AC3E}">
        <p14:creationId xmlns:p14="http://schemas.microsoft.com/office/powerpoint/2010/main" val="28175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D041-D9F8-4984-B1BC-F3C1E7FE3DB5}"/>
              </a:ext>
            </a:extLst>
          </p:cNvPr>
          <p:cNvSpPr>
            <a:spLocks noGrp="1"/>
          </p:cNvSpPr>
          <p:nvPr>
            <p:ph type="title"/>
          </p:nvPr>
        </p:nvSpPr>
        <p:spPr/>
        <p:txBody>
          <a:bodyPr/>
          <a:lstStyle/>
          <a:p>
            <a:r>
              <a:rPr lang="en-US" dirty="0"/>
              <a:t>Most Common Cyber Threats Facing the Legal Sector</a:t>
            </a:r>
          </a:p>
        </p:txBody>
      </p:sp>
      <p:sp>
        <p:nvSpPr>
          <p:cNvPr id="3" name="Content Placeholder 2">
            <a:extLst>
              <a:ext uri="{FF2B5EF4-FFF2-40B4-BE49-F238E27FC236}">
                <a16:creationId xmlns:a16="http://schemas.microsoft.com/office/drawing/2014/main" id="{82127C9C-C913-9445-A393-0C837A039542}"/>
              </a:ext>
            </a:extLst>
          </p:cNvPr>
          <p:cNvSpPr>
            <a:spLocks noGrp="1"/>
          </p:cNvSpPr>
          <p:nvPr>
            <p:ph idx="1"/>
          </p:nvPr>
        </p:nvSpPr>
        <p:spPr>
          <a:xfrm>
            <a:off x="362325" y="1883019"/>
            <a:ext cx="11512062" cy="4158174"/>
          </a:xfrm>
        </p:spPr>
        <p:txBody>
          <a:bodyPr>
            <a:normAutofit/>
          </a:bodyPr>
          <a:lstStyle/>
          <a:p>
            <a:pPr>
              <a:spcAft>
                <a:spcPts val="1200"/>
              </a:spcAft>
            </a:pPr>
            <a:r>
              <a:rPr lang="en-US" sz="2600" b="1" dirty="0"/>
              <a:t>Cybercrime:</a:t>
            </a:r>
            <a:r>
              <a:rPr lang="en-US" sz="2600" dirty="0"/>
              <a:t> Ransomware, Phishing, BEC scams</a:t>
            </a:r>
          </a:p>
          <a:p>
            <a:pPr>
              <a:spcAft>
                <a:spcPts val="1200"/>
              </a:spcAft>
            </a:pPr>
            <a:r>
              <a:rPr lang="en-US" sz="2600" b="1" dirty="0"/>
              <a:t>Cyber Espionage: </a:t>
            </a:r>
            <a:r>
              <a:rPr lang="en-US" sz="2600" dirty="0"/>
              <a:t>Pure spying attacks by nation-state hacking groups</a:t>
            </a:r>
          </a:p>
          <a:p>
            <a:pPr>
              <a:spcAft>
                <a:spcPts val="1200"/>
              </a:spcAft>
            </a:pPr>
            <a:r>
              <a:rPr lang="en-US" sz="2600" b="1" dirty="0"/>
              <a:t>Strategic Attacks: </a:t>
            </a:r>
            <a:r>
              <a:rPr lang="en-US" sz="2600" dirty="0"/>
              <a:t>Hacking law firms to reach their clients, other business relationships – stepping-stone type attacks to reach ultimate target</a:t>
            </a:r>
          </a:p>
          <a:p>
            <a:pPr>
              <a:spcAft>
                <a:spcPts val="1200"/>
              </a:spcAft>
            </a:pPr>
            <a:endParaRPr lang="en-US" sz="2600" dirty="0"/>
          </a:p>
          <a:p>
            <a:pPr>
              <a:spcAft>
                <a:spcPts val="1200"/>
              </a:spcAft>
            </a:pPr>
            <a:endParaRPr lang="en-US" sz="2600" dirty="0"/>
          </a:p>
          <a:p>
            <a:pPr>
              <a:spcAft>
                <a:spcPts val="1200"/>
              </a:spcAft>
            </a:pPr>
            <a:endParaRPr lang="en-US" sz="2600" dirty="0"/>
          </a:p>
          <a:p>
            <a:pPr>
              <a:spcAft>
                <a:spcPts val="1200"/>
              </a:spcAft>
            </a:pPr>
            <a:endParaRPr lang="en-US" sz="2600" dirty="0"/>
          </a:p>
          <a:p>
            <a:pPr>
              <a:spcAft>
                <a:spcPts val="1200"/>
              </a:spcAft>
            </a:pPr>
            <a:endParaRPr lang="en-US" sz="2600" dirty="0"/>
          </a:p>
        </p:txBody>
      </p:sp>
    </p:spTree>
    <p:extLst>
      <p:ext uri="{BB962C8B-B14F-4D97-AF65-F5344CB8AC3E}">
        <p14:creationId xmlns:p14="http://schemas.microsoft.com/office/powerpoint/2010/main" val="111240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4BE1-6905-2341-9598-DCE8EA77C234}"/>
              </a:ext>
            </a:extLst>
          </p:cNvPr>
          <p:cNvSpPr>
            <a:spLocks noGrp="1"/>
          </p:cNvSpPr>
          <p:nvPr>
            <p:ph type="title"/>
          </p:nvPr>
        </p:nvSpPr>
        <p:spPr/>
        <p:txBody>
          <a:bodyPr/>
          <a:lstStyle/>
          <a:p>
            <a:r>
              <a:rPr lang="en-US" dirty="0"/>
              <a:t>Cybercrime</a:t>
            </a:r>
          </a:p>
        </p:txBody>
      </p:sp>
      <p:sp>
        <p:nvSpPr>
          <p:cNvPr id="3" name="Content Placeholder 2">
            <a:extLst>
              <a:ext uri="{FF2B5EF4-FFF2-40B4-BE49-F238E27FC236}">
                <a16:creationId xmlns:a16="http://schemas.microsoft.com/office/drawing/2014/main" id="{D5E178EE-46E7-1F47-AB67-8E30B1A33EBF}"/>
              </a:ext>
            </a:extLst>
          </p:cNvPr>
          <p:cNvSpPr>
            <a:spLocks noGrp="1"/>
          </p:cNvSpPr>
          <p:nvPr>
            <p:ph idx="1"/>
          </p:nvPr>
        </p:nvSpPr>
        <p:spPr>
          <a:xfrm>
            <a:off x="362325" y="1872394"/>
            <a:ext cx="11512062" cy="4158174"/>
          </a:xfrm>
        </p:spPr>
        <p:txBody>
          <a:bodyPr>
            <a:normAutofit/>
          </a:bodyPr>
          <a:lstStyle/>
          <a:p>
            <a:pPr>
              <a:spcAft>
                <a:spcPts val="1200"/>
              </a:spcAft>
            </a:pPr>
            <a:r>
              <a:rPr lang="en-US" sz="2800" b="1" dirty="0"/>
              <a:t>Ransomware</a:t>
            </a:r>
            <a:r>
              <a:rPr lang="en-US" sz="2800" dirty="0"/>
              <a:t> (</a:t>
            </a:r>
            <a:r>
              <a:rPr lang="en-US" sz="2800" dirty="0" err="1"/>
              <a:t>Ryuk</a:t>
            </a:r>
            <a:r>
              <a:rPr lang="en-US" sz="2800" dirty="0"/>
              <a:t> or “Death Note”)</a:t>
            </a:r>
          </a:p>
          <a:p>
            <a:pPr>
              <a:spcAft>
                <a:spcPts val="1200"/>
              </a:spcAft>
            </a:pPr>
            <a:r>
              <a:rPr lang="en-US" sz="2800" b="1" dirty="0"/>
              <a:t>Phishing</a:t>
            </a:r>
          </a:p>
          <a:p>
            <a:pPr>
              <a:spcAft>
                <a:spcPts val="1200"/>
              </a:spcAft>
            </a:pPr>
            <a:r>
              <a:rPr lang="en-US" sz="2800" b="1" dirty="0"/>
              <a:t>Business Email Compromise </a:t>
            </a:r>
            <a:r>
              <a:rPr lang="en-US" sz="2800" dirty="0"/>
              <a:t>(BEC) scams</a:t>
            </a:r>
          </a:p>
          <a:p>
            <a:pPr marL="0" indent="0">
              <a:spcAft>
                <a:spcPts val="1200"/>
              </a:spcAft>
              <a:buNone/>
            </a:pPr>
            <a:endParaRPr lang="en-US" sz="2800" dirty="0"/>
          </a:p>
        </p:txBody>
      </p:sp>
    </p:spTree>
    <p:extLst>
      <p:ext uri="{BB962C8B-B14F-4D97-AF65-F5344CB8AC3E}">
        <p14:creationId xmlns:p14="http://schemas.microsoft.com/office/powerpoint/2010/main" val="200456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D96A-74FC-3F4A-A447-8201614865F1}"/>
              </a:ext>
            </a:extLst>
          </p:cNvPr>
          <p:cNvSpPr>
            <a:spLocks noGrp="1"/>
          </p:cNvSpPr>
          <p:nvPr>
            <p:ph type="title"/>
          </p:nvPr>
        </p:nvSpPr>
        <p:spPr/>
        <p:txBody>
          <a:bodyPr/>
          <a:lstStyle/>
          <a:p>
            <a:r>
              <a:rPr lang="en-US" dirty="0"/>
              <a:t>Ransomware</a:t>
            </a:r>
          </a:p>
        </p:txBody>
      </p:sp>
      <p:sp>
        <p:nvSpPr>
          <p:cNvPr id="3" name="Content Placeholder 2">
            <a:extLst>
              <a:ext uri="{FF2B5EF4-FFF2-40B4-BE49-F238E27FC236}">
                <a16:creationId xmlns:a16="http://schemas.microsoft.com/office/drawing/2014/main" id="{016B533C-4491-4949-9B05-6429FB110E5E}"/>
              </a:ext>
            </a:extLst>
          </p:cNvPr>
          <p:cNvSpPr>
            <a:spLocks noGrp="1"/>
          </p:cNvSpPr>
          <p:nvPr>
            <p:ph idx="1"/>
          </p:nvPr>
        </p:nvSpPr>
        <p:spPr>
          <a:xfrm>
            <a:off x="362322" y="1813057"/>
            <a:ext cx="11512062" cy="4651538"/>
          </a:xfrm>
        </p:spPr>
        <p:txBody>
          <a:bodyPr>
            <a:noAutofit/>
          </a:bodyPr>
          <a:lstStyle/>
          <a:p>
            <a:pPr>
              <a:spcAft>
                <a:spcPts val="400"/>
              </a:spcAft>
            </a:pPr>
            <a:r>
              <a:rPr lang="en-US" sz="2400" dirty="0"/>
              <a:t>Malware encrypts, locks out users from files, data</a:t>
            </a:r>
          </a:p>
          <a:p>
            <a:pPr>
              <a:spcAft>
                <a:spcPts val="400"/>
              </a:spcAft>
            </a:pPr>
            <a:r>
              <a:rPr lang="en-US" sz="2400" dirty="0"/>
              <a:t>Ransom note/message demands payment for releasing files, data</a:t>
            </a:r>
          </a:p>
          <a:p>
            <a:pPr>
              <a:spcAft>
                <a:spcPts val="400"/>
              </a:spcAft>
            </a:pPr>
            <a:r>
              <a:rPr lang="en-US" sz="2400" dirty="0"/>
              <a:t>Phishing email, stolen credentials, RDP, VPN</a:t>
            </a:r>
          </a:p>
          <a:p>
            <a:pPr>
              <a:spcAft>
                <a:spcPts val="400"/>
              </a:spcAft>
            </a:pPr>
            <a:r>
              <a:rPr lang="en-US" sz="2400" dirty="0"/>
              <a:t>Ransomware kits – easy &amp; inexpensive (free- to $250)</a:t>
            </a:r>
          </a:p>
          <a:p>
            <a:pPr>
              <a:spcAft>
                <a:spcPts val="400"/>
              </a:spcAft>
            </a:pPr>
            <a:r>
              <a:rPr lang="en-US" sz="2400" dirty="0"/>
              <a:t>Payment in Bitcoin, other cryptocurrencies</a:t>
            </a:r>
          </a:p>
          <a:p>
            <a:pPr>
              <a:spcAft>
                <a:spcPts val="400"/>
              </a:spcAft>
            </a:pPr>
            <a:r>
              <a:rPr lang="en-US" sz="2400" dirty="0"/>
              <a:t>Average ransom demand in 2017 was $522 - less than half of what it was in 2016, $1,070, according to Symantec</a:t>
            </a:r>
          </a:p>
          <a:p>
            <a:pPr>
              <a:spcAft>
                <a:spcPts val="400"/>
              </a:spcAft>
            </a:pPr>
            <a:r>
              <a:rPr lang="en-US" sz="2400" dirty="0"/>
              <a:t>Nearly 75% of organizations stockpiled cryptocurrency in past year (</a:t>
            </a:r>
            <a:r>
              <a:rPr lang="en-US" sz="2400" i="1" dirty="0"/>
              <a:t>Code42</a:t>
            </a:r>
            <a:r>
              <a:rPr lang="en-US" sz="2400" dirty="0"/>
              <a:t>)</a:t>
            </a:r>
          </a:p>
          <a:p>
            <a:pPr>
              <a:spcAft>
                <a:spcPts val="400"/>
              </a:spcAft>
            </a:pPr>
            <a:r>
              <a:rPr lang="en-US" sz="2400" dirty="0"/>
              <a:t>8 in 10  of them paid ransomware in past year (</a:t>
            </a:r>
            <a:r>
              <a:rPr lang="en-US" sz="2400" i="1" dirty="0"/>
              <a:t>Code42</a:t>
            </a:r>
            <a:r>
              <a:rPr lang="en-US" sz="2400" dirty="0"/>
              <a:t>)</a:t>
            </a:r>
          </a:p>
          <a:p>
            <a:pPr marL="0" indent="0">
              <a:spcAft>
                <a:spcPts val="400"/>
              </a:spcAft>
              <a:buNone/>
            </a:pPr>
            <a:endParaRPr lang="en-US" sz="2400" dirty="0"/>
          </a:p>
          <a:p>
            <a:pPr>
              <a:spcAft>
                <a:spcPts val="400"/>
              </a:spcAft>
            </a:pPr>
            <a:endParaRPr lang="en-US" sz="2400" dirty="0"/>
          </a:p>
        </p:txBody>
      </p:sp>
    </p:spTree>
    <p:extLst>
      <p:ext uri="{BB962C8B-B14F-4D97-AF65-F5344CB8AC3E}">
        <p14:creationId xmlns:p14="http://schemas.microsoft.com/office/powerpoint/2010/main" val="375554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D96A-74FC-3F4A-A447-8201614865F1}"/>
              </a:ext>
            </a:extLst>
          </p:cNvPr>
          <p:cNvSpPr>
            <a:spLocks noGrp="1"/>
          </p:cNvSpPr>
          <p:nvPr>
            <p:ph type="title"/>
          </p:nvPr>
        </p:nvSpPr>
        <p:spPr/>
        <p:txBody>
          <a:bodyPr/>
          <a:lstStyle/>
          <a:p>
            <a:r>
              <a:rPr lang="en-US" dirty="0"/>
              <a:t>Ransomware (cont’d)</a:t>
            </a:r>
          </a:p>
        </p:txBody>
      </p:sp>
      <p:sp>
        <p:nvSpPr>
          <p:cNvPr id="4" name="Content Placeholder 3">
            <a:extLst>
              <a:ext uri="{FF2B5EF4-FFF2-40B4-BE49-F238E27FC236}">
                <a16:creationId xmlns:a16="http://schemas.microsoft.com/office/drawing/2014/main" id="{F8E531C3-23CA-AE46-B56D-7E96FAC486C8}"/>
              </a:ext>
            </a:extLst>
          </p:cNvPr>
          <p:cNvSpPr>
            <a:spLocks noGrp="1"/>
          </p:cNvSpPr>
          <p:nvPr>
            <p:ph idx="1"/>
          </p:nvPr>
        </p:nvSpPr>
        <p:spPr>
          <a:xfrm>
            <a:off x="351692" y="1915472"/>
            <a:ext cx="11512062" cy="4158174"/>
          </a:xfrm>
        </p:spPr>
        <p:txBody>
          <a:bodyPr>
            <a:normAutofit lnSpcReduction="10000"/>
          </a:bodyPr>
          <a:lstStyle/>
          <a:p>
            <a:pPr>
              <a:spcAft>
                <a:spcPts val="600"/>
              </a:spcAft>
            </a:pPr>
            <a:r>
              <a:rPr lang="en-US" sz="2400" dirty="0"/>
              <a:t>Overall, ransomware attacks have declined 91% in past year (Trend Micro)</a:t>
            </a:r>
          </a:p>
          <a:p>
            <a:pPr>
              <a:spcAft>
                <a:spcPts val="600"/>
              </a:spcAft>
            </a:pPr>
            <a:r>
              <a:rPr lang="en-US" sz="2400" dirty="0"/>
              <a:t>Cryptomining/cryptojacking up 237%</a:t>
            </a:r>
          </a:p>
          <a:p>
            <a:pPr>
              <a:spcAft>
                <a:spcPts val="600"/>
              </a:spcAft>
            </a:pPr>
            <a:r>
              <a:rPr lang="en-US" sz="2400" dirty="0"/>
              <a:t>Uses victim machine processor power to mine cryptocurrency</a:t>
            </a:r>
          </a:p>
          <a:p>
            <a:pPr>
              <a:spcAft>
                <a:spcPts val="600"/>
              </a:spcAft>
            </a:pPr>
            <a:r>
              <a:rPr lang="en-US" sz="2400" dirty="0"/>
              <a:t>Ransomware: consumers, hospitals (2017) and now enterprises (2018)</a:t>
            </a:r>
          </a:p>
          <a:p>
            <a:pPr>
              <a:spcAft>
                <a:spcPts val="600"/>
              </a:spcAft>
            </a:pPr>
            <a:r>
              <a:rPr lang="en-US" sz="2400" dirty="0"/>
              <a:t>81% infections in business/enterprises </a:t>
            </a:r>
          </a:p>
          <a:p>
            <a:pPr>
              <a:spcAft>
                <a:spcPts val="600"/>
              </a:spcAft>
            </a:pPr>
            <a:r>
              <a:rPr lang="en-US" sz="2400" dirty="0"/>
              <a:t>Shift to email-based attack vector (phishing)</a:t>
            </a:r>
          </a:p>
          <a:p>
            <a:pPr>
              <a:spcAft>
                <a:spcPts val="600"/>
              </a:spcAft>
            </a:pPr>
            <a:r>
              <a:rPr lang="en-US" sz="2400" dirty="0"/>
              <a:t>More law firms getting hit</a:t>
            </a:r>
          </a:p>
          <a:p>
            <a:pPr>
              <a:spcAft>
                <a:spcPts val="600"/>
              </a:spcAft>
            </a:pPr>
            <a:r>
              <a:rPr lang="en-US" sz="2400" dirty="0"/>
              <a:t>Real-world example: 2017 </a:t>
            </a:r>
            <a:r>
              <a:rPr lang="en-US" sz="2400" dirty="0" err="1"/>
              <a:t>NotPetya</a:t>
            </a:r>
            <a:r>
              <a:rPr lang="en-US" sz="2400" dirty="0"/>
              <a:t> data-destruction attack on DLA Piper </a:t>
            </a:r>
          </a:p>
          <a:p>
            <a:pPr>
              <a:spcAft>
                <a:spcPts val="600"/>
              </a:spcAft>
            </a:pPr>
            <a:endParaRPr lang="en-US" sz="2400" dirty="0"/>
          </a:p>
          <a:p>
            <a:pPr>
              <a:spcAft>
                <a:spcPts val="600"/>
              </a:spcAft>
            </a:pPr>
            <a:endParaRPr lang="en-US" sz="2400" dirty="0"/>
          </a:p>
          <a:p>
            <a:pPr>
              <a:spcAft>
                <a:spcPts val="600"/>
              </a:spcAft>
            </a:pPr>
            <a:endParaRPr lang="en-US" sz="1400" dirty="0"/>
          </a:p>
        </p:txBody>
      </p:sp>
    </p:spTree>
    <p:extLst>
      <p:ext uri="{BB962C8B-B14F-4D97-AF65-F5344CB8AC3E}">
        <p14:creationId xmlns:p14="http://schemas.microsoft.com/office/powerpoint/2010/main" val="3778125488"/>
      </p:ext>
    </p:extLst>
  </p:cSld>
  <p:clrMapOvr>
    <a:masterClrMapping/>
  </p:clrMapOvr>
</p:sld>
</file>

<file path=ppt/theme/theme1.xml><?xml version="1.0" encoding="utf-8"?>
<a:theme xmlns:a="http://schemas.openxmlformats.org/drawingml/2006/main" name="Office Theme">
  <a:themeElements>
    <a:clrScheme name="Interop19">
      <a:dk1>
        <a:srgbClr val="003E51"/>
      </a:dk1>
      <a:lt1>
        <a:srgbClr val="FFFFFF"/>
      </a:lt1>
      <a:dk2>
        <a:srgbClr val="003E51"/>
      </a:dk2>
      <a:lt2>
        <a:srgbClr val="E7E6E6"/>
      </a:lt2>
      <a:accent1>
        <a:srgbClr val="003E51"/>
      </a:accent1>
      <a:accent2>
        <a:srgbClr val="5380C1"/>
      </a:accent2>
      <a:accent3>
        <a:srgbClr val="6BA3BC"/>
      </a:accent3>
      <a:accent4>
        <a:srgbClr val="A5CF4C"/>
      </a:accent4>
      <a:accent5>
        <a:srgbClr val="DD713B"/>
      </a:accent5>
      <a:accent6>
        <a:srgbClr val="C73B27"/>
      </a:accent6>
      <a:hlink>
        <a:srgbClr val="5380C1"/>
      </a:hlink>
      <a:folHlink>
        <a:srgbClr val="6BA3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2461</TotalTime>
  <Words>3981</Words>
  <Application>Microsoft Macintosh PowerPoint</Application>
  <PresentationFormat>Widescreen</PresentationFormat>
  <Paragraphs>436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Courier New</vt:lpstr>
      <vt:lpstr>Office Theme</vt:lpstr>
      <vt:lpstr>The Growing Cybersecurity Threats to Law Firms   Kelly Jackson Higgins, Executive Editor, Dark Reading </vt:lpstr>
      <vt:lpstr>About Dark Reading</vt:lpstr>
      <vt:lpstr>Dark Reading 2018 Strategic Security Survey Overview  </vt:lpstr>
      <vt:lpstr>2018 Dark Reading Strategic Security Survey</vt:lpstr>
      <vt:lpstr>2018 Dark Reading Strategic Security Survey</vt:lpstr>
      <vt:lpstr>Most Common Cyber Threats Facing the Legal Sector</vt:lpstr>
      <vt:lpstr>Cybercrime</vt:lpstr>
      <vt:lpstr>Ransomware</vt:lpstr>
      <vt:lpstr>Ransomware (cont’d)</vt:lpstr>
      <vt:lpstr>2018 Dark Reading Strategic Security Survey</vt:lpstr>
      <vt:lpstr>2018 Dark Reading Strategic Security Survey</vt:lpstr>
      <vt:lpstr>Phishing and BEC Scams</vt:lpstr>
      <vt:lpstr>Real-World Cybercrime Risks for Law Firms</vt:lpstr>
      <vt:lpstr>Cyber Espionage</vt:lpstr>
      <vt:lpstr>Example of Cyber Espionage Attack</vt:lpstr>
      <vt:lpstr>Strategic Attacks</vt:lpstr>
      <vt:lpstr>Panama Papers: A Wake-Up Call Data Breach</vt:lpstr>
      <vt:lpstr>Internet of Things (IoT) and Mobile </vt:lpstr>
      <vt:lpstr>How to Protect Your Firm: Some Best Practices</vt:lpstr>
      <vt:lpstr>Final Thoughts</vt:lpstr>
      <vt:lpstr>        Q&amp;A @kjhiggins kelly.jackson.higgins@ubm.com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Ed Wilder</dc:creator>
  <cp:keywords/>
  <dc:description/>
  <cp:lastModifiedBy>Kelly Jackson Higgins</cp:lastModifiedBy>
  <cp:revision>365</cp:revision>
  <cp:lastPrinted>2019-02-28T19:25:46Z</cp:lastPrinted>
  <dcterms:created xsi:type="dcterms:W3CDTF">2018-08-27T15:07:46Z</dcterms:created>
  <dcterms:modified xsi:type="dcterms:W3CDTF">2019-02-28T19:27:24Z</dcterms:modified>
  <cp:category/>
</cp:coreProperties>
</file>