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256" r:id="rId2"/>
    <p:sldId id="257" r:id="rId3"/>
    <p:sldId id="415" r:id="rId4"/>
    <p:sldId id="381" r:id="rId5"/>
    <p:sldId id="382" r:id="rId6"/>
    <p:sldId id="383" r:id="rId7"/>
    <p:sldId id="384" r:id="rId8"/>
    <p:sldId id="385" r:id="rId9"/>
    <p:sldId id="424" r:id="rId10"/>
    <p:sldId id="425" r:id="rId11"/>
    <p:sldId id="426" r:id="rId12"/>
    <p:sldId id="427" r:id="rId13"/>
    <p:sldId id="416" r:id="rId14"/>
    <p:sldId id="386" r:id="rId15"/>
    <p:sldId id="387" r:id="rId16"/>
    <p:sldId id="428" r:id="rId17"/>
    <p:sldId id="388" r:id="rId18"/>
    <p:sldId id="417" r:id="rId19"/>
    <p:sldId id="390" r:id="rId20"/>
    <p:sldId id="389" r:id="rId21"/>
    <p:sldId id="392" r:id="rId22"/>
    <p:sldId id="393" r:id="rId23"/>
    <p:sldId id="394" r:id="rId24"/>
    <p:sldId id="418" r:id="rId25"/>
    <p:sldId id="395" r:id="rId26"/>
    <p:sldId id="396" r:id="rId27"/>
    <p:sldId id="399" r:id="rId28"/>
    <p:sldId id="420" r:id="rId29"/>
    <p:sldId id="403" r:id="rId30"/>
    <p:sldId id="404" r:id="rId31"/>
    <p:sldId id="405" r:id="rId32"/>
    <p:sldId id="406" r:id="rId33"/>
    <p:sldId id="407" r:id="rId34"/>
    <p:sldId id="408" r:id="rId35"/>
    <p:sldId id="409" r:id="rId36"/>
    <p:sldId id="410" r:id="rId37"/>
    <p:sldId id="411" r:id="rId38"/>
    <p:sldId id="412" r:id="rId39"/>
    <p:sldId id="413" r:id="rId40"/>
    <p:sldId id="414" r:id="rId41"/>
    <p:sldId id="422" r:id="rId42"/>
    <p:sldId id="429" r:id="rId43"/>
    <p:sldId id="311" r:id="rId44"/>
  </p:sldIdLst>
  <p:sldSz cx="12192000" cy="6858000"/>
  <p:notesSz cx="7010400" cy="9296400"/>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DB8BD"/>
    <a:srgbClr val="558C91"/>
    <a:srgbClr val="2038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829" autoAdjust="0"/>
    <p:restoredTop sz="94599"/>
  </p:normalViewPr>
  <p:slideViewPr>
    <p:cSldViewPr snapToGrid="0">
      <p:cViewPr varScale="1">
        <p:scale>
          <a:sx n="105" d="100"/>
          <a:sy n="105" d="100"/>
        </p:scale>
        <p:origin x="200" y="200"/>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gs" Target="tags/tag1.xml"/><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AFA73BC-E155-4D64-853C-06BC713529F7}" type="datetimeFigureOut">
              <a:rPr lang="en-US" smtClean="0"/>
              <a:t>3/1/19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34A682F-DAA3-46BF-96D4-14A0D1B2A363}" type="slidenum">
              <a:rPr lang="en-US" smtClean="0"/>
              <a:t>‹#›</a:t>
            </a:fld>
            <a:endParaRPr lang="en-US"/>
          </a:p>
        </p:txBody>
      </p:sp>
    </p:spTree>
    <p:extLst>
      <p:ext uri="{BB962C8B-B14F-4D97-AF65-F5344CB8AC3E}">
        <p14:creationId xmlns:p14="http://schemas.microsoft.com/office/powerpoint/2010/main" val="1873549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onderopolis.org/wonder/why-does-everyone-have-a-unique-voice" TargetMode="External"/><Relationship Id="rId4" Type="http://schemas.openxmlformats.org/officeDocument/2006/relationships/hyperlink" Target="http://wonderopolis.org/wonder/can-you-ride-a-sound-wave" TargetMode="External"/><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kern="1200" smtClean="0">
                <a:solidFill>
                  <a:schemeClr val="tx1"/>
                </a:solidFill>
                <a:effectLst/>
                <a:latin typeface="+mn-lt"/>
                <a:ea typeface="+mn-ea"/>
                <a:cs typeface="+mn-cs"/>
              </a:rPr>
              <a:t>We each have a </a:t>
            </a:r>
            <a:r>
              <a:rPr lang="en-US" sz="1200" b="0" i="0" u="none" strike="noStrike" kern="1200" smtClean="0">
                <a:solidFill>
                  <a:schemeClr val="tx1"/>
                </a:solidFill>
                <a:effectLst/>
                <a:latin typeface="+mn-lt"/>
                <a:ea typeface="+mn-ea"/>
                <a:cs typeface="+mn-cs"/>
                <a:hlinkClick r:id="rId3"/>
              </a:rPr>
              <a:t>unique</a:t>
            </a:r>
            <a:r>
              <a:rPr lang="en-US" sz="1200" b="0" i="0" u="none" kern="1200" smtClean="0">
                <a:solidFill>
                  <a:schemeClr val="tx1"/>
                </a:solidFill>
                <a:effectLst/>
                <a:latin typeface="+mn-lt"/>
                <a:ea typeface="+mn-ea"/>
                <a:cs typeface="+mn-cs"/>
              </a:rPr>
              <a:t> </a:t>
            </a:r>
            <a:r>
              <a:rPr lang="en-US" sz="1200" b="0" i="0" u="none" strike="noStrike" kern="1200" smtClean="0">
                <a:solidFill>
                  <a:schemeClr val="tx1"/>
                </a:solidFill>
                <a:effectLst/>
                <a:latin typeface="+mn-lt"/>
                <a:ea typeface="+mn-ea"/>
                <a:cs typeface="+mn-cs"/>
                <a:hlinkClick r:id="rId3"/>
              </a:rPr>
              <a:t>voice</a:t>
            </a:r>
            <a:r>
              <a:rPr lang="en-US" sz="1200" b="0" i="0" u="none" kern="1200" smtClean="0">
                <a:solidFill>
                  <a:schemeClr val="tx1"/>
                </a:solidFill>
                <a:effectLst/>
                <a:latin typeface="+mn-lt"/>
                <a:ea typeface="+mn-ea"/>
                <a:cs typeface="+mn-cs"/>
              </a:rPr>
              <a:t> because so many factors work together to produce that </a:t>
            </a:r>
            <a:r>
              <a:rPr lang="en-US" sz="1200" b="0" i="0" u="none" strike="noStrike" kern="1200" smtClean="0">
                <a:solidFill>
                  <a:schemeClr val="tx1"/>
                </a:solidFill>
                <a:effectLst/>
                <a:latin typeface="+mn-lt"/>
                <a:ea typeface="+mn-ea"/>
                <a:cs typeface="+mn-cs"/>
                <a:hlinkClick r:id="rId3"/>
              </a:rPr>
              <a:t>voice</a:t>
            </a:r>
            <a:r>
              <a:rPr lang="en-US" sz="1200" b="0" i="0" u="none" kern="1200" smtClean="0">
                <a:solidFill>
                  <a:schemeClr val="tx1"/>
                </a:solidFill>
                <a:effectLst/>
                <a:latin typeface="+mn-lt"/>
                <a:ea typeface="+mn-ea"/>
                <a:cs typeface="+mn-cs"/>
              </a:rPr>
              <a:t>. Your </a:t>
            </a:r>
            <a:r>
              <a:rPr lang="en-US" sz="1200" b="0" i="0" u="none" strike="noStrike" kern="1200" smtClean="0">
                <a:solidFill>
                  <a:schemeClr val="tx1"/>
                </a:solidFill>
                <a:effectLst/>
                <a:latin typeface="+mn-lt"/>
                <a:ea typeface="+mn-ea"/>
                <a:cs typeface="+mn-cs"/>
                <a:hlinkClick r:id="rId3"/>
              </a:rPr>
              <a:t>voice</a:t>
            </a:r>
            <a:r>
              <a:rPr lang="en-US" sz="1200" b="0" i="0" u="none" kern="1200" smtClean="0">
                <a:solidFill>
                  <a:schemeClr val="tx1"/>
                </a:solidFill>
                <a:effectLst/>
                <a:latin typeface="+mn-lt"/>
                <a:ea typeface="+mn-ea"/>
                <a:cs typeface="+mn-cs"/>
              </a:rPr>
              <a:t> starts down in your lungs, where </a:t>
            </a:r>
            <a:r>
              <a:rPr lang="en-US" sz="1200" b="0" i="0" u="none" strike="noStrike" kern="1200" smtClean="0">
                <a:solidFill>
                  <a:schemeClr val="tx1"/>
                </a:solidFill>
                <a:effectLst/>
                <a:latin typeface="+mn-lt"/>
                <a:ea typeface="+mn-ea"/>
                <a:cs typeface="+mn-cs"/>
                <a:hlinkClick r:id="rId3"/>
              </a:rPr>
              <a:t>air</a:t>
            </a:r>
            <a:r>
              <a:rPr lang="en-US" sz="1200" b="0" i="0" u="none" kern="1200" smtClean="0">
                <a:solidFill>
                  <a:schemeClr val="tx1"/>
                </a:solidFill>
                <a:effectLst/>
                <a:latin typeface="+mn-lt"/>
                <a:ea typeface="+mn-ea"/>
                <a:cs typeface="+mn-cs"/>
              </a:rPr>
              <a:t> is exhaled to create an airstream in the trachea and across the larynx, which is often called the </a:t>
            </a:r>
            <a:r>
              <a:rPr lang="en-US" sz="1200" b="0" i="0" u="none" strike="noStrike" kern="1200" smtClean="0">
                <a:solidFill>
                  <a:schemeClr val="tx1"/>
                </a:solidFill>
                <a:effectLst/>
                <a:latin typeface="+mn-lt"/>
                <a:ea typeface="+mn-ea"/>
                <a:cs typeface="+mn-cs"/>
                <a:hlinkClick r:id="rId3"/>
              </a:rPr>
              <a:t>voice</a:t>
            </a:r>
            <a:r>
              <a:rPr lang="en-US" sz="1200" b="0" i="0" u="none" kern="1200" smtClean="0">
                <a:solidFill>
                  <a:schemeClr val="tx1"/>
                </a:solidFill>
                <a:effectLst/>
                <a:latin typeface="+mn-lt"/>
                <a:ea typeface="+mn-ea"/>
                <a:cs typeface="+mn-cs"/>
              </a:rPr>
              <a:t> box.</a:t>
            </a:r>
          </a:p>
          <a:p>
            <a:r>
              <a:rPr lang="en-US" sz="1200" b="0" i="0" u="none" kern="1200" smtClean="0">
                <a:solidFill>
                  <a:schemeClr val="tx1"/>
                </a:solidFill>
                <a:effectLst/>
                <a:latin typeface="+mn-lt"/>
                <a:ea typeface="+mn-ea"/>
                <a:cs typeface="+mn-cs"/>
              </a:rPr>
              <a:t>Stretched horizontally across your larynx are </a:t>
            </a:r>
            <a:r>
              <a:rPr lang="en-US" sz="1200" b="0" i="0" u="none" strike="noStrike" kern="1200" smtClean="0">
                <a:solidFill>
                  <a:schemeClr val="tx1"/>
                </a:solidFill>
                <a:effectLst/>
                <a:latin typeface="+mn-lt"/>
                <a:ea typeface="+mn-ea"/>
                <a:cs typeface="+mn-cs"/>
                <a:hlinkClick r:id="rId3"/>
              </a:rPr>
              <a:t>vocal</a:t>
            </a:r>
            <a:r>
              <a:rPr lang="en-US" sz="1200" b="0" i="0" u="none" kern="1200" smtClean="0">
                <a:solidFill>
                  <a:schemeClr val="tx1"/>
                </a:solidFill>
                <a:effectLst/>
                <a:latin typeface="+mn-lt"/>
                <a:ea typeface="+mn-ea"/>
                <a:cs typeface="+mn-cs"/>
              </a:rPr>
              <a:t> folds, which are also known as </a:t>
            </a:r>
            <a:r>
              <a:rPr lang="en-US" sz="1200" b="0" i="0" u="none" strike="noStrike" kern="1200" smtClean="0">
                <a:solidFill>
                  <a:schemeClr val="tx1"/>
                </a:solidFill>
                <a:effectLst/>
                <a:latin typeface="+mn-lt"/>
                <a:ea typeface="+mn-ea"/>
                <a:cs typeface="+mn-cs"/>
                <a:hlinkClick r:id="rId3"/>
              </a:rPr>
              <a:t>vocal</a:t>
            </a:r>
            <a:r>
              <a:rPr lang="en-US" sz="1200" b="0" i="0" u="none" kern="1200" smtClean="0">
                <a:solidFill>
                  <a:schemeClr val="tx1"/>
                </a:solidFill>
                <a:effectLst/>
                <a:latin typeface="+mn-lt"/>
                <a:ea typeface="+mn-ea"/>
                <a:cs typeface="+mn-cs"/>
              </a:rPr>
              <a:t> cords. As </a:t>
            </a:r>
            <a:r>
              <a:rPr lang="en-US" sz="1200" b="0" i="0" u="none" strike="noStrike" kern="1200" smtClean="0">
                <a:solidFill>
                  <a:schemeClr val="tx1"/>
                </a:solidFill>
                <a:effectLst/>
                <a:latin typeface="+mn-lt"/>
                <a:ea typeface="+mn-ea"/>
                <a:cs typeface="+mn-cs"/>
                <a:hlinkClick r:id="rId3"/>
              </a:rPr>
              <a:t>air</a:t>
            </a:r>
            <a:r>
              <a:rPr lang="en-US" sz="1200" b="0" i="0" u="none" kern="1200" smtClean="0">
                <a:solidFill>
                  <a:schemeClr val="tx1"/>
                </a:solidFill>
                <a:effectLst/>
                <a:latin typeface="+mn-lt"/>
                <a:ea typeface="+mn-ea"/>
                <a:cs typeface="+mn-cs"/>
              </a:rPr>
              <a:t> passes over them, the </a:t>
            </a:r>
            <a:r>
              <a:rPr lang="en-US" sz="1200" b="0" i="0" u="none" strike="noStrike" kern="1200" smtClean="0">
                <a:solidFill>
                  <a:schemeClr val="tx1"/>
                </a:solidFill>
                <a:effectLst/>
                <a:latin typeface="+mn-lt"/>
                <a:ea typeface="+mn-ea"/>
                <a:cs typeface="+mn-cs"/>
                <a:hlinkClick r:id="rId3"/>
              </a:rPr>
              <a:t>vocal</a:t>
            </a:r>
            <a:r>
              <a:rPr lang="en-US" sz="1200" b="0" i="0" u="none" kern="1200" smtClean="0">
                <a:solidFill>
                  <a:schemeClr val="tx1"/>
                </a:solidFill>
                <a:effectLst/>
                <a:latin typeface="+mn-lt"/>
                <a:ea typeface="+mn-ea"/>
                <a:cs typeface="+mn-cs"/>
              </a:rPr>
              <a:t> cords vibrate very quickly to produce </a:t>
            </a:r>
            <a:r>
              <a:rPr lang="en-US" sz="1200" b="0" i="0" u="none" strike="noStrike" kern="1200" smtClean="0">
                <a:solidFill>
                  <a:schemeClr val="tx1"/>
                </a:solidFill>
                <a:effectLst/>
                <a:latin typeface="+mn-lt"/>
                <a:ea typeface="+mn-ea"/>
                <a:cs typeface="+mn-cs"/>
                <a:hlinkClick r:id="rId4"/>
              </a:rPr>
              <a:t>sounds</a:t>
            </a:r>
            <a:r>
              <a:rPr lang="en-US" sz="1200" b="0" i="0" u="none" kern="1200" smtClean="0">
                <a:solidFill>
                  <a:schemeClr val="tx1"/>
                </a:solidFill>
                <a:effectLst/>
                <a:latin typeface="+mn-lt"/>
                <a:ea typeface="+mn-ea"/>
                <a:cs typeface="+mn-cs"/>
              </a:rPr>
              <a:t>. The higher the rate of vibration, called </a:t>
            </a:r>
            <a:r>
              <a:rPr lang="en-US" sz="1200" b="0" i="0" u="none" strike="noStrike" kern="1200" smtClean="0">
                <a:solidFill>
                  <a:schemeClr val="tx1"/>
                </a:solidFill>
                <a:effectLst/>
                <a:latin typeface="+mn-lt"/>
                <a:ea typeface="+mn-ea"/>
                <a:cs typeface="+mn-cs"/>
                <a:hlinkClick r:id="rId3"/>
              </a:rPr>
              <a:t>frequency</a:t>
            </a:r>
            <a:r>
              <a:rPr lang="en-US" sz="1200" b="0" i="0" u="none" kern="1200" smtClean="0">
                <a:solidFill>
                  <a:schemeClr val="tx1"/>
                </a:solidFill>
                <a:effectLst/>
                <a:latin typeface="+mn-lt"/>
                <a:ea typeface="+mn-ea"/>
                <a:cs typeface="+mn-cs"/>
              </a:rPr>
              <a:t>, the higher the </a:t>
            </a:r>
            <a:r>
              <a:rPr lang="en-US" sz="1200" b="0" i="0" u="none" strike="noStrike" kern="1200" smtClean="0">
                <a:solidFill>
                  <a:schemeClr val="tx1"/>
                </a:solidFill>
                <a:effectLst/>
                <a:latin typeface="+mn-lt"/>
                <a:ea typeface="+mn-ea"/>
                <a:cs typeface="+mn-cs"/>
                <a:hlinkClick r:id="rId3"/>
              </a:rPr>
              <a:t>pitch</a:t>
            </a:r>
            <a:r>
              <a:rPr lang="en-US" sz="1200" b="0" i="0" u="none" kern="1200" smtClean="0">
                <a:solidFill>
                  <a:schemeClr val="tx1"/>
                </a:solidFill>
                <a:effectLst/>
                <a:latin typeface="+mn-lt"/>
                <a:ea typeface="+mn-ea"/>
                <a:cs typeface="+mn-cs"/>
              </a:rPr>
              <a:t> will be. The </a:t>
            </a:r>
            <a:r>
              <a:rPr lang="en-US" sz="1200" b="0" i="0" u="none" strike="noStrike" kern="1200" smtClean="0">
                <a:solidFill>
                  <a:schemeClr val="tx1"/>
                </a:solidFill>
                <a:effectLst/>
                <a:latin typeface="+mn-lt"/>
                <a:ea typeface="+mn-ea"/>
                <a:cs typeface="+mn-cs"/>
                <a:hlinkClick r:id="rId3"/>
              </a:rPr>
              <a:t>pitch</a:t>
            </a:r>
            <a:r>
              <a:rPr lang="en-US" sz="1200" b="0" i="0" u="none" kern="1200" smtClean="0">
                <a:solidFill>
                  <a:schemeClr val="tx1"/>
                </a:solidFill>
                <a:effectLst/>
                <a:latin typeface="+mn-lt"/>
                <a:ea typeface="+mn-ea"/>
                <a:cs typeface="+mn-cs"/>
              </a:rPr>
              <a:t> of your </a:t>
            </a:r>
            <a:r>
              <a:rPr lang="en-US" sz="1200" b="0" i="0" u="none" strike="noStrike" kern="1200" smtClean="0">
                <a:solidFill>
                  <a:schemeClr val="tx1"/>
                </a:solidFill>
                <a:effectLst/>
                <a:latin typeface="+mn-lt"/>
                <a:ea typeface="+mn-ea"/>
                <a:cs typeface="+mn-cs"/>
                <a:hlinkClick r:id="rId3"/>
              </a:rPr>
              <a:t>voice</a:t>
            </a:r>
            <a:r>
              <a:rPr lang="en-US" sz="1200" b="0" i="0" u="none" kern="1200" smtClean="0">
                <a:solidFill>
                  <a:schemeClr val="tx1"/>
                </a:solidFill>
                <a:effectLst/>
                <a:latin typeface="+mn-lt"/>
                <a:ea typeface="+mn-ea"/>
                <a:cs typeface="+mn-cs"/>
              </a:rPr>
              <a:t> is largely determined by the </a:t>
            </a:r>
            <a:r>
              <a:rPr lang="en-US" sz="1200" b="0" i="0" u="none" strike="noStrike" kern="1200" smtClean="0">
                <a:solidFill>
                  <a:schemeClr val="tx1"/>
                </a:solidFill>
                <a:effectLst/>
                <a:latin typeface="+mn-lt"/>
                <a:ea typeface="+mn-ea"/>
                <a:cs typeface="+mn-cs"/>
                <a:hlinkClick r:id="rId3"/>
              </a:rPr>
              <a:t>length</a:t>
            </a:r>
            <a:r>
              <a:rPr lang="en-US" sz="1200" b="0" i="0" u="none" kern="1200" smtClean="0">
                <a:solidFill>
                  <a:schemeClr val="tx1"/>
                </a:solidFill>
                <a:effectLst/>
                <a:latin typeface="+mn-lt"/>
                <a:ea typeface="+mn-ea"/>
                <a:cs typeface="+mn-cs"/>
              </a:rPr>
              <a:t> and </a:t>
            </a:r>
            <a:r>
              <a:rPr lang="en-US" sz="1200" b="0" i="0" u="none" strike="noStrike" kern="1200" smtClean="0">
                <a:solidFill>
                  <a:schemeClr val="tx1"/>
                </a:solidFill>
                <a:effectLst/>
                <a:latin typeface="+mn-lt"/>
                <a:ea typeface="+mn-ea"/>
                <a:cs typeface="+mn-cs"/>
                <a:hlinkClick r:id="rId3"/>
              </a:rPr>
              <a:t>tension</a:t>
            </a:r>
            <a:r>
              <a:rPr lang="en-US" sz="1200" b="0" i="0" u="none" kern="1200" smtClean="0">
                <a:solidFill>
                  <a:schemeClr val="tx1"/>
                </a:solidFill>
                <a:effectLst/>
                <a:latin typeface="+mn-lt"/>
                <a:ea typeface="+mn-ea"/>
                <a:cs typeface="+mn-cs"/>
              </a:rPr>
              <a:t> of your </a:t>
            </a:r>
            <a:r>
              <a:rPr lang="en-US" sz="1200" b="0" i="0" u="none" strike="noStrike" kern="1200" smtClean="0">
                <a:solidFill>
                  <a:schemeClr val="tx1"/>
                </a:solidFill>
                <a:effectLst/>
                <a:latin typeface="+mn-lt"/>
                <a:ea typeface="+mn-ea"/>
                <a:cs typeface="+mn-cs"/>
                <a:hlinkClick r:id="rId3"/>
              </a:rPr>
              <a:t>vocal</a:t>
            </a:r>
            <a:r>
              <a:rPr lang="en-US" sz="1200" b="0" i="0" u="none" kern="1200" smtClean="0">
                <a:solidFill>
                  <a:schemeClr val="tx1"/>
                </a:solidFill>
                <a:effectLst/>
                <a:latin typeface="+mn-lt"/>
                <a:ea typeface="+mn-ea"/>
                <a:cs typeface="+mn-cs"/>
              </a:rPr>
              <a:t> cords.</a:t>
            </a:r>
          </a:p>
          <a:p>
            <a:r>
              <a:rPr lang="en-US" sz="1200" b="0" i="0" u="none" kern="1200" smtClean="0">
                <a:solidFill>
                  <a:schemeClr val="tx1"/>
                </a:solidFill>
                <a:effectLst/>
                <a:latin typeface="+mn-lt"/>
                <a:ea typeface="+mn-ea"/>
                <a:cs typeface="+mn-cs"/>
              </a:rPr>
              <a:t>By themselves, the </a:t>
            </a:r>
            <a:r>
              <a:rPr lang="en-US" sz="1200" b="0" i="0" u="none" strike="noStrike" kern="1200" smtClean="0">
                <a:solidFill>
                  <a:schemeClr val="tx1"/>
                </a:solidFill>
                <a:effectLst/>
                <a:latin typeface="+mn-lt"/>
                <a:ea typeface="+mn-ea"/>
                <a:cs typeface="+mn-cs"/>
                <a:hlinkClick r:id="rId3"/>
              </a:rPr>
              <a:t>vocal</a:t>
            </a:r>
            <a:r>
              <a:rPr lang="en-US" sz="1200" b="0" i="0" u="none" kern="1200" smtClean="0">
                <a:solidFill>
                  <a:schemeClr val="tx1"/>
                </a:solidFill>
                <a:effectLst/>
                <a:latin typeface="+mn-lt"/>
                <a:ea typeface="+mn-ea"/>
                <a:cs typeface="+mn-cs"/>
              </a:rPr>
              <a:t> cords produce just a buzzing sound. The parts of your body between the </a:t>
            </a:r>
            <a:r>
              <a:rPr lang="en-US" sz="1200" b="0" i="0" u="none" strike="noStrike" kern="1200" smtClean="0">
                <a:solidFill>
                  <a:schemeClr val="tx1"/>
                </a:solidFill>
                <a:effectLst/>
                <a:latin typeface="+mn-lt"/>
                <a:ea typeface="+mn-ea"/>
                <a:cs typeface="+mn-cs"/>
                <a:hlinkClick r:id="rId3"/>
              </a:rPr>
              <a:t>vocal</a:t>
            </a:r>
            <a:r>
              <a:rPr lang="en-US" sz="1200" b="0" i="0" u="none" kern="1200" smtClean="0">
                <a:solidFill>
                  <a:schemeClr val="tx1"/>
                </a:solidFill>
                <a:effectLst/>
                <a:latin typeface="+mn-lt"/>
                <a:ea typeface="+mn-ea"/>
                <a:cs typeface="+mn-cs"/>
              </a:rPr>
              <a:t> cords and the outside world, such as the throat, </a:t>
            </a:r>
            <a:r>
              <a:rPr lang="en-US" sz="1200" b="0" i="0" u="none" strike="noStrike" kern="1200" smtClean="0">
                <a:solidFill>
                  <a:schemeClr val="tx1"/>
                </a:solidFill>
                <a:effectLst/>
                <a:latin typeface="+mn-lt"/>
                <a:ea typeface="+mn-ea"/>
                <a:cs typeface="+mn-cs"/>
                <a:hlinkClick r:id="rId3"/>
              </a:rPr>
              <a:t>nose</a:t>
            </a:r>
            <a:r>
              <a:rPr lang="en-US" sz="1200" b="0" i="0" u="none" kern="1200" smtClean="0">
                <a:solidFill>
                  <a:schemeClr val="tx1"/>
                </a:solidFill>
                <a:effectLst/>
                <a:latin typeface="+mn-lt"/>
                <a:ea typeface="+mn-ea"/>
                <a:cs typeface="+mn-cs"/>
              </a:rPr>
              <a:t>, and mouth, act as a </a:t>
            </a:r>
            <a:r>
              <a:rPr lang="en-US" sz="1200" b="0" i="0" u="none" strike="noStrike" kern="1200" smtClean="0">
                <a:solidFill>
                  <a:schemeClr val="tx1"/>
                </a:solidFill>
                <a:effectLst/>
                <a:latin typeface="+mn-lt"/>
                <a:ea typeface="+mn-ea"/>
                <a:cs typeface="+mn-cs"/>
                <a:hlinkClick r:id="rId3"/>
              </a:rPr>
              <a:t>resonating</a:t>
            </a:r>
            <a:r>
              <a:rPr lang="en-US" sz="1200" b="0" i="0" u="none" kern="1200" smtClean="0">
                <a:solidFill>
                  <a:schemeClr val="tx1"/>
                </a:solidFill>
                <a:effectLst/>
                <a:latin typeface="+mn-lt"/>
                <a:ea typeface="+mn-ea"/>
                <a:cs typeface="+mn-cs"/>
              </a:rPr>
              <a:t> chamber to turn those buzzing sounds into your </a:t>
            </a:r>
            <a:r>
              <a:rPr lang="en-US" sz="1200" b="0" i="0" u="none" strike="noStrike" kern="1200" smtClean="0">
                <a:solidFill>
                  <a:schemeClr val="tx1"/>
                </a:solidFill>
                <a:effectLst/>
                <a:latin typeface="+mn-lt"/>
                <a:ea typeface="+mn-ea"/>
                <a:cs typeface="+mn-cs"/>
                <a:hlinkClick r:id="rId3"/>
              </a:rPr>
              <a:t>unique</a:t>
            </a:r>
            <a:r>
              <a:rPr lang="en-US" sz="1200" b="0" i="0" u="none" kern="1200" smtClean="0">
                <a:solidFill>
                  <a:schemeClr val="tx1"/>
                </a:solidFill>
                <a:effectLst/>
                <a:latin typeface="+mn-lt"/>
                <a:ea typeface="+mn-ea"/>
                <a:cs typeface="+mn-cs"/>
              </a:rPr>
              <a:t> human </a:t>
            </a:r>
            <a:r>
              <a:rPr lang="en-US" sz="1200" b="0" i="0" u="none" strike="noStrike" kern="1200" smtClean="0">
                <a:solidFill>
                  <a:schemeClr val="tx1"/>
                </a:solidFill>
                <a:effectLst/>
                <a:latin typeface="+mn-lt"/>
                <a:ea typeface="+mn-ea"/>
                <a:cs typeface="+mn-cs"/>
                <a:hlinkClick r:id="rId3"/>
              </a:rPr>
              <a:t>voice</a:t>
            </a:r>
            <a:r>
              <a:rPr lang="en-US" sz="1200" b="0" i="0" u="none" kern="1200" smtClean="0">
                <a:solidFill>
                  <a:schemeClr val="tx1"/>
                </a:solidFill>
                <a:effectLst/>
                <a:latin typeface="+mn-lt"/>
                <a:ea typeface="+mn-ea"/>
                <a:cs typeface="+mn-cs"/>
              </a:rPr>
              <a:t>.</a:t>
            </a:r>
          </a:p>
          <a:p>
            <a:endParaRPr lang="en-US" u="none">
              <a:solidFill>
                <a:schemeClr val="tx1"/>
              </a:solidFill>
            </a:endParaRPr>
          </a:p>
        </p:txBody>
      </p:sp>
      <p:sp>
        <p:nvSpPr>
          <p:cNvPr id="4" name="Slide Number Placeholder 3"/>
          <p:cNvSpPr>
            <a:spLocks noGrp="1"/>
          </p:cNvSpPr>
          <p:nvPr>
            <p:ph type="sldNum" sz="quarter" idx="10"/>
          </p:nvPr>
        </p:nvSpPr>
        <p:spPr/>
        <p:txBody>
          <a:bodyPr/>
          <a:lstStyle/>
          <a:p>
            <a:fld id="{834A682F-DAA3-46BF-96D4-14A0D1B2A363}" type="slidenum">
              <a:rPr lang="en-US" smtClean="0"/>
              <a:t>4</a:t>
            </a:fld>
            <a:endParaRPr lang="en-US"/>
          </a:p>
        </p:txBody>
      </p:sp>
    </p:spTree>
    <p:extLst>
      <p:ext uri="{BB962C8B-B14F-4D97-AF65-F5344CB8AC3E}">
        <p14:creationId xmlns:p14="http://schemas.microsoft.com/office/powerpoint/2010/main" val="1473414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On its face this is a very low threshold. Any of you could testify about my voice</a:t>
            </a:r>
            <a:r>
              <a:rPr lang="en-US" baseline="0" smtClean="0"/>
              <a:t> after this. </a:t>
            </a:r>
            <a:endParaRPr lang="en-US"/>
          </a:p>
        </p:txBody>
      </p:sp>
      <p:sp>
        <p:nvSpPr>
          <p:cNvPr id="4" name="Slide Number Placeholder 3"/>
          <p:cNvSpPr>
            <a:spLocks noGrp="1"/>
          </p:cNvSpPr>
          <p:nvPr>
            <p:ph type="sldNum" sz="quarter" idx="10"/>
          </p:nvPr>
        </p:nvSpPr>
        <p:spPr/>
        <p:txBody>
          <a:bodyPr/>
          <a:lstStyle/>
          <a:p>
            <a:fld id="{834A682F-DAA3-46BF-96D4-14A0D1B2A363}" type="slidenum">
              <a:rPr lang="en-US" smtClean="0"/>
              <a:t>20</a:t>
            </a:fld>
            <a:endParaRPr lang="en-US"/>
          </a:p>
        </p:txBody>
      </p:sp>
    </p:spTree>
    <p:extLst>
      <p:ext uri="{BB962C8B-B14F-4D97-AF65-F5344CB8AC3E}">
        <p14:creationId xmlns:p14="http://schemas.microsoft.com/office/powerpoint/2010/main" val="3434667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It</a:t>
            </a:r>
            <a:r>
              <a:rPr lang="en-US" baseline="0" smtClean="0"/>
              <a:t> may be the defendant’s voice on the recording, but how do we know it was the defendant?</a:t>
            </a:r>
            <a:endParaRPr lang="en-US"/>
          </a:p>
        </p:txBody>
      </p:sp>
      <p:sp>
        <p:nvSpPr>
          <p:cNvPr id="4" name="Slide Number Placeholder 3"/>
          <p:cNvSpPr>
            <a:spLocks noGrp="1"/>
          </p:cNvSpPr>
          <p:nvPr>
            <p:ph type="sldNum" sz="quarter" idx="10"/>
          </p:nvPr>
        </p:nvSpPr>
        <p:spPr/>
        <p:txBody>
          <a:bodyPr/>
          <a:lstStyle/>
          <a:p>
            <a:fld id="{834A682F-DAA3-46BF-96D4-14A0D1B2A363}" type="slidenum">
              <a:rPr lang="en-US" smtClean="0"/>
              <a:t>25</a:t>
            </a:fld>
            <a:endParaRPr lang="en-US"/>
          </a:p>
        </p:txBody>
      </p:sp>
    </p:spTree>
    <p:extLst>
      <p:ext uri="{BB962C8B-B14F-4D97-AF65-F5344CB8AC3E}">
        <p14:creationId xmlns:p14="http://schemas.microsoft.com/office/powerpoint/2010/main" val="1364357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photographic standard is similar to the vocal standard. A witness must say the photograph is</a:t>
            </a:r>
            <a:r>
              <a:rPr lang="en-US" baseline="0" smtClean="0"/>
              <a:t> accurate, with voice, a witness must say the voice is accurate. </a:t>
            </a:r>
            <a:endParaRPr lang="en-US"/>
          </a:p>
        </p:txBody>
      </p:sp>
      <p:sp>
        <p:nvSpPr>
          <p:cNvPr id="4" name="Slide Number Placeholder 3"/>
          <p:cNvSpPr>
            <a:spLocks noGrp="1"/>
          </p:cNvSpPr>
          <p:nvPr>
            <p:ph type="sldNum" sz="quarter" idx="10"/>
          </p:nvPr>
        </p:nvSpPr>
        <p:spPr/>
        <p:txBody>
          <a:bodyPr/>
          <a:lstStyle/>
          <a:p>
            <a:fld id="{834A682F-DAA3-46BF-96D4-14A0D1B2A363}" type="slidenum">
              <a:rPr lang="en-US" smtClean="0"/>
              <a:t>30</a:t>
            </a:fld>
            <a:endParaRPr lang="en-US"/>
          </a:p>
        </p:txBody>
      </p:sp>
    </p:spTree>
    <p:extLst>
      <p:ext uri="{BB962C8B-B14F-4D97-AF65-F5344CB8AC3E}">
        <p14:creationId xmlns:p14="http://schemas.microsoft.com/office/powerpoint/2010/main" val="3498673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Many law firms have metadata scrubbing tools – they are readily accessible. Metadata can be readily manipulated</a:t>
            </a:r>
            <a:r>
              <a:rPr lang="en-US" baseline="0" smtClean="0"/>
              <a:t> in certain circumstances depending on how it is extracted. Who handled the metadata after extraction? It’s a rabbit hole. </a:t>
            </a:r>
            <a:endParaRPr lang="en-US"/>
          </a:p>
        </p:txBody>
      </p:sp>
      <p:sp>
        <p:nvSpPr>
          <p:cNvPr id="4" name="Slide Number Placeholder 3"/>
          <p:cNvSpPr>
            <a:spLocks noGrp="1"/>
          </p:cNvSpPr>
          <p:nvPr>
            <p:ph type="sldNum" sz="quarter" idx="10"/>
          </p:nvPr>
        </p:nvSpPr>
        <p:spPr/>
        <p:txBody>
          <a:bodyPr/>
          <a:lstStyle/>
          <a:p>
            <a:fld id="{834A682F-DAA3-46BF-96D4-14A0D1B2A363}" type="slidenum">
              <a:rPr lang="en-US" smtClean="0"/>
              <a:t>31</a:t>
            </a:fld>
            <a:endParaRPr lang="en-US"/>
          </a:p>
        </p:txBody>
      </p:sp>
    </p:spTree>
    <p:extLst>
      <p:ext uri="{BB962C8B-B14F-4D97-AF65-F5344CB8AC3E}">
        <p14:creationId xmlns:p14="http://schemas.microsoft.com/office/powerpoint/2010/main" val="10331799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Address Ethical Duties. </a:t>
            </a:r>
            <a:endParaRPr lang="en-US"/>
          </a:p>
        </p:txBody>
      </p:sp>
      <p:sp>
        <p:nvSpPr>
          <p:cNvPr id="4" name="Slide Number Placeholder 3"/>
          <p:cNvSpPr>
            <a:spLocks noGrp="1"/>
          </p:cNvSpPr>
          <p:nvPr>
            <p:ph type="sldNum" sz="quarter" idx="10"/>
          </p:nvPr>
        </p:nvSpPr>
        <p:spPr/>
        <p:txBody>
          <a:bodyPr/>
          <a:lstStyle/>
          <a:p>
            <a:fld id="{834A682F-DAA3-46BF-96D4-14A0D1B2A363}" type="slidenum">
              <a:rPr lang="en-US" smtClean="0"/>
              <a:t>32</a:t>
            </a:fld>
            <a:endParaRPr lang="en-US"/>
          </a:p>
        </p:txBody>
      </p:sp>
    </p:spTree>
    <p:extLst>
      <p:ext uri="{BB962C8B-B14F-4D97-AF65-F5344CB8AC3E}">
        <p14:creationId xmlns:p14="http://schemas.microsoft.com/office/powerpoint/2010/main" val="3341148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Facebook,</a:t>
            </a:r>
            <a:r>
              <a:rPr lang="en-US" baseline="0" smtClean="0"/>
              <a:t> Instagram, Myspace, Slack, WhatsApp, etc. </a:t>
            </a:r>
            <a:endParaRPr lang="en-US"/>
          </a:p>
        </p:txBody>
      </p:sp>
      <p:sp>
        <p:nvSpPr>
          <p:cNvPr id="4" name="Slide Number Placeholder 3"/>
          <p:cNvSpPr>
            <a:spLocks noGrp="1"/>
          </p:cNvSpPr>
          <p:nvPr>
            <p:ph type="sldNum" sz="quarter" idx="10"/>
          </p:nvPr>
        </p:nvSpPr>
        <p:spPr/>
        <p:txBody>
          <a:bodyPr/>
          <a:lstStyle/>
          <a:p>
            <a:fld id="{834A682F-DAA3-46BF-96D4-14A0D1B2A363}" type="slidenum">
              <a:rPr lang="en-US" smtClean="0"/>
              <a:t>5</a:t>
            </a:fld>
            <a:endParaRPr lang="en-US"/>
          </a:p>
        </p:txBody>
      </p:sp>
    </p:spTree>
    <p:extLst>
      <p:ext uri="{BB962C8B-B14F-4D97-AF65-F5344CB8AC3E}">
        <p14:creationId xmlns:p14="http://schemas.microsoft.com/office/powerpoint/2010/main" val="2548595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FRE – Enacted in 1975</a:t>
            </a:r>
            <a:endParaRPr lang="en-US"/>
          </a:p>
        </p:txBody>
      </p:sp>
      <p:sp>
        <p:nvSpPr>
          <p:cNvPr id="4" name="Slide Number Placeholder 3"/>
          <p:cNvSpPr>
            <a:spLocks noGrp="1"/>
          </p:cNvSpPr>
          <p:nvPr>
            <p:ph type="sldNum" sz="quarter" idx="10"/>
          </p:nvPr>
        </p:nvSpPr>
        <p:spPr/>
        <p:txBody>
          <a:bodyPr/>
          <a:lstStyle/>
          <a:p>
            <a:fld id="{834A682F-DAA3-46BF-96D4-14A0D1B2A363}" type="slidenum">
              <a:rPr lang="en-US" smtClean="0"/>
              <a:t>6</a:t>
            </a:fld>
            <a:endParaRPr lang="en-US"/>
          </a:p>
        </p:txBody>
      </p:sp>
    </p:spTree>
    <p:extLst>
      <p:ext uri="{BB962C8B-B14F-4D97-AF65-F5344CB8AC3E}">
        <p14:creationId xmlns:p14="http://schemas.microsoft.com/office/powerpoint/2010/main" val="1768655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Technology was moving a bit slower then. </a:t>
            </a:r>
          </a:p>
          <a:p>
            <a:endParaRPr lang="en-US" smtClean="0"/>
          </a:p>
          <a:p>
            <a:r>
              <a:rPr lang="en-US" sz="1200" b="0" i="0" kern="1200" smtClean="0">
                <a:solidFill>
                  <a:schemeClr val="tx1"/>
                </a:solidFill>
                <a:effectLst/>
                <a:latin typeface="+mn-lt"/>
                <a:ea typeface="+mn-ea"/>
                <a:cs typeface="+mn-cs"/>
              </a:rPr>
              <a:t>The Federal Rules of Evidence were adopted by order of the Supreme Court on Nov. 20, 1972, transmitted to Congress by the Chief Justice on Feb. 5, 1973, and to have become effective on July 1, 1973. Pub. L. 93–12, Mar. 30, 1973, 87 Stat. 9, provided that the proposed rules “shall have no force or effect except to the extent, and with such amendments, as they may be expressly approved by Act of Congress”. Pub. L. 93–595, Jan. 2, 1975, 88 Stat. 1926, enacted the Federal Rules of Evidence proposed by the Supreme Court, with amendments made by Congress, to take effect on July 1, 1975.</a:t>
            </a:r>
          </a:p>
          <a:p>
            <a:r>
              <a:rPr lang="en-US" smtClean="0"/>
              <a:t/>
            </a:r>
            <a:br>
              <a:rPr lang="en-US" smtClean="0"/>
            </a:br>
            <a:endParaRPr lang="en-US"/>
          </a:p>
        </p:txBody>
      </p:sp>
      <p:sp>
        <p:nvSpPr>
          <p:cNvPr id="4" name="Slide Number Placeholder 3"/>
          <p:cNvSpPr>
            <a:spLocks noGrp="1"/>
          </p:cNvSpPr>
          <p:nvPr>
            <p:ph type="sldNum" sz="quarter" idx="10"/>
          </p:nvPr>
        </p:nvSpPr>
        <p:spPr/>
        <p:txBody>
          <a:bodyPr/>
          <a:lstStyle/>
          <a:p>
            <a:fld id="{834A682F-DAA3-46BF-96D4-14A0D1B2A363}" type="slidenum">
              <a:rPr lang="en-US" smtClean="0"/>
              <a:t>10</a:t>
            </a:fld>
            <a:endParaRPr lang="en-US"/>
          </a:p>
        </p:txBody>
      </p:sp>
    </p:spTree>
    <p:extLst>
      <p:ext uri="{BB962C8B-B14F-4D97-AF65-F5344CB8AC3E}">
        <p14:creationId xmlns:p14="http://schemas.microsoft.com/office/powerpoint/2010/main" val="812047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Darth Vader, or James Earl Jones</a:t>
            </a:r>
            <a:endParaRPr lang="en-US"/>
          </a:p>
        </p:txBody>
      </p:sp>
      <p:sp>
        <p:nvSpPr>
          <p:cNvPr id="4" name="Slide Number Placeholder 3"/>
          <p:cNvSpPr>
            <a:spLocks noGrp="1"/>
          </p:cNvSpPr>
          <p:nvPr>
            <p:ph type="sldNum" sz="quarter" idx="10"/>
          </p:nvPr>
        </p:nvSpPr>
        <p:spPr/>
        <p:txBody>
          <a:bodyPr/>
          <a:lstStyle/>
          <a:p>
            <a:fld id="{834A682F-DAA3-46BF-96D4-14A0D1B2A363}" type="slidenum">
              <a:rPr lang="en-US" smtClean="0"/>
              <a:t>11</a:t>
            </a:fld>
            <a:endParaRPr lang="en-US"/>
          </a:p>
        </p:txBody>
      </p:sp>
    </p:spTree>
    <p:extLst>
      <p:ext uri="{BB962C8B-B14F-4D97-AF65-F5344CB8AC3E}">
        <p14:creationId xmlns:p14="http://schemas.microsoft.com/office/powerpoint/2010/main" val="459811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Believe</a:t>
            </a:r>
            <a:r>
              <a:rPr lang="en-US" baseline="0" smtClean="0"/>
              <a:t> it or not, Photoshop is not just used for editing pictures of your cat. </a:t>
            </a:r>
            <a:endParaRPr lang="en-US"/>
          </a:p>
        </p:txBody>
      </p:sp>
      <p:sp>
        <p:nvSpPr>
          <p:cNvPr id="4" name="Slide Number Placeholder 3"/>
          <p:cNvSpPr>
            <a:spLocks noGrp="1"/>
          </p:cNvSpPr>
          <p:nvPr>
            <p:ph type="sldNum" sz="quarter" idx="10"/>
          </p:nvPr>
        </p:nvSpPr>
        <p:spPr/>
        <p:txBody>
          <a:bodyPr/>
          <a:lstStyle/>
          <a:p>
            <a:fld id="{834A682F-DAA3-46BF-96D4-14A0D1B2A363}" type="slidenum">
              <a:rPr lang="en-US" smtClean="0"/>
              <a:t>12</a:t>
            </a:fld>
            <a:endParaRPr lang="en-US"/>
          </a:p>
        </p:txBody>
      </p:sp>
    </p:spTree>
    <p:extLst>
      <p:ext uri="{BB962C8B-B14F-4D97-AF65-F5344CB8AC3E}">
        <p14:creationId xmlns:p14="http://schemas.microsoft.com/office/powerpoint/2010/main" val="506502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means 2 things: Shifting the tone / pitch of every syllable to make the recording sound more fluid and natural</a:t>
            </a:r>
            <a:r>
              <a:rPr lang="en-US" baseline="0" smtClean="0"/>
              <a:t> and (2)</a:t>
            </a:r>
            <a:r>
              <a:rPr lang="en-US" smtClean="0"/>
              <a:t> you can nail</a:t>
            </a:r>
            <a:r>
              <a:rPr lang="en-US" baseline="0" smtClean="0"/>
              <a:t> your Uncle Bob’s </a:t>
            </a:r>
            <a:r>
              <a:rPr lang="en-US" smtClean="0"/>
              <a:t> Midwestern accent if you have him on file </a:t>
            </a:r>
            <a:endParaRPr lang="en-US"/>
          </a:p>
        </p:txBody>
      </p:sp>
      <p:sp>
        <p:nvSpPr>
          <p:cNvPr id="4" name="Slide Number Placeholder 3"/>
          <p:cNvSpPr>
            <a:spLocks noGrp="1"/>
          </p:cNvSpPr>
          <p:nvPr>
            <p:ph type="sldNum" sz="quarter" idx="10"/>
          </p:nvPr>
        </p:nvSpPr>
        <p:spPr/>
        <p:txBody>
          <a:bodyPr/>
          <a:lstStyle/>
          <a:p>
            <a:fld id="{834A682F-DAA3-46BF-96D4-14A0D1B2A363}" type="slidenum">
              <a:rPr lang="en-US" smtClean="0"/>
              <a:t>15</a:t>
            </a:fld>
            <a:endParaRPr lang="en-US"/>
          </a:p>
        </p:txBody>
      </p:sp>
    </p:spTree>
    <p:extLst>
      <p:ext uri="{BB962C8B-B14F-4D97-AF65-F5344CB8AC3E}">
        <p14:creationId xmlns:p14="http://schemas.microsoft.com/office/powerpoint/2010/main" val="2835498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What</a:t>
            </a:r>
            <a:r>
              <a:rPr lang="en-US" baseline="0" smtClean="0"/>
              <a:t> the video doesn’t show: Customized inflections for each syllable to make it sound more natural. [STOP AFTER THE WORD TENDERLY].</a:t>
            </a:r>
          </a:p>
        </p:txBody>
      </p:sp>
      <p:sp>
        <p:nvSpPr>
          <p:cNvPr id="4" name="Slide Number Placeholder 3"/>
          <p:cNvSpPr>
            <a:spLocks noGrp="1"/>
          </p:cNvSpPr>
          <p:nvPr>
            <p:ph type="sldNum" sz="quarter" idx="10"/>
          </p:nvPr>
        </p:nvSpPr>
        <p:spPr/>
        <p:txBody>
          <a:bodyPr/>
          <a:lstStyle/>
          <a:p>
            <a:fld id="{834A682F-DAA3-46BF-96D4-14A0D1B2A363}" type="slidenum">
              <a:rPr lang="en-US" smtClean="0"/>
              <a:t>16</a:t>
            </a:fld>
            <a:endParaRPr lang="en-US"/>
          </a:p>
        </p:txBody>
      </p:sp>
    </p:spTree>
    <p:extLst>
      <p:ext uri="{BB962C8B-B14F-4D97-AF65-F5344CB8AC3E}">
        <p14:creationId xmlns:p14="http://schemas.microsoft.com/office/powerpoint/2010/main" val="743649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was back when editing consisted of cutting and splicing</a:t>
            </a:r>
            <a:r>
              <a:rPr lang="en-US" baseline="0" smtClean="0"/>
              <a:t> tape recordings. </a:t>
            </a:r>
            <a:endParaRPr lang="en-US"/>
          </a:p>
        </p:txBody>
      </p:sp>
      <p:sp>
        <p:nvSpPr>
          <p:cNvPr id="4" name="Slide Number Placeholder 3"/>
          <p:cNvSpPr>
            <a:spLocks noGrp="1"/>
          </p:cNvSpPr>
          <p:nvPr>
            <p:ph type="sldNum" sz="quarter" idx="10"/>
          </p:nvPr>
        </p:nvSpPr>
        <p:spPr/>
        <p:txBody>
          <a:bodyPr/>
          <a:lstStyle/>
          <a:p>
            <a:fld id="{834A682F-DAA3-46BF-96D4-14A0D1B2A363}" type="slidenum">
              <a:rPr lang="en-US" smtClean="0"/>
              <a:t>19</a:t>
            </a:fld>
            <a:endParaRPr lang="en-US"/>
          </a:p>
        </p:txBody>
      </p:sp>
    </p:spTree>
    <p:extLst>
      <p:ext uri="{BB962C8B-B14F-4D97-AF65-F5344CB8AC3E}">
        <p14:creationId xmlns:p14="http://schemas.microsoft.com/office/powerpoint/2010/main" val="2427694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7652" name="Picture 4" descr="Workplace"/>
          <p:cNvPicPr>
            <a:picLocks noChangeAspect="1" noChangeArrowheads="1"/>
          </p:cNvPicPr>
          <p:nvPr userDrawn="1"/>
        </p:nvPicPr>
        <p:blipFill>
          <a:blip r:embed="rId2">
            <a:extLst>
              <a:ext uri="{28A0092B-C50C-407E-A947-70E740481C1C}">
                <a14:useLocalDpi xmlns:a14="http://schemas.microsoft.com/office/drawing/2010/main" val="0"/>
              </a:ext>
            </a:extLst>
          </a:blip>
          <a:srcRect l="77" t="36593" r="-77" b="114"/>
          <a:stretch>
            <a:fillRect/>
          </a:stretch>
        </p:blipFill>
        <p:spPr bwMode="auto">
          <a:xfrm>
            <a:off x="-1" y="-55984"/>
            <a:ext cx="12191998" cy="5144436"/>
          </a:xfrm>
          <a:prstGeom prst="rect">
            <a:avLst/>
          </a:prstGeom>
          <a:solidFill>
            <a:srgbClr val="558C91"/>
          </a:solidFill>
        </p:spPr>
      </p:pic>
      <p:sp>
        <p:nvSpPr>
          <p:cNvPr id="2" name="Title 1"/>
          <p:cNvSpPr>
            <a:spLocks noGrp="1"/>
          </p:cNvSpPr>
          <p:nvPr>
            <p:ph type="ctrTitle"/>
          </p:nvPr>
        </p:nvSpPr>
        <p:spPr>
          <a:xfrm>
            <a:off x="1175662" y="186268"/>
            <a:ext cx="9840672" cy="999066"/>
          </a:xfrm>
          <a:solidFill>
            <a:srgbClr val="203864">
              <a:alpha val="81176"/>
            </a:srgbClr>
          </a:solidFill>
        </p:spPr>
        <p:txBody>
          <a:bodyPr anchor="b">
            <a:normAutofit/>
          </a:bodyPr>
          <a:lstStyle>
            <a:lvl1pPr algn="ctr">
              <a:defRPr sz="5400" b="1">
                <a:solidFill>
                  <a:schemeClr val="bg1"/>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defRPr>
            </a:lvl1pPr>
          </a:lstStyle>
          <a:p>
            <a:r>
              <a:rPr lang="en-US" smtClean="0"/>
              <a:t>Click to edit Master title style</a:t>
            </a:r>
            <a:endParaRPr lang="en-US"/>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3904" y="5665199"/>
            <a:ext cx="3918564" cy="684038"/>
          </a:xfrm>
          <a:prstGeom prst="rect">
            <a:avLst/>
          </a:prstGeom>
        </p:spPr>
      </p:pic>
      <p:sp>
        <p:nvSpPr>
          <p:cNvPr id="11" name="Rectangle 10"/>
          <p:cNvSpPr/>
          <p:nvPr userDrawn="1"/>
        </p:nvSpPr>
        <p:spPr>
          <a:xfrm flipV="1">
            <a:off x="7213598" y="5333051"/>
            <a:ext cx="4978401" cy="238954"/>
          </a:xfrm>
          <a:prstGeom prst="rect">
            <a:avLst/>
          </a:prstGeom>
          <a:solidFill>
            <a:srgbClr val="438086">
              <a:alpha val="50000"/>
            </a:srgbClr>
          </a:solidFill>
          <a:ln w="50800" cap="rnd" cmpd="thickThin" algn="ctr">
            <a:noFill/>
            <a:prstDash val="solid"/>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Georgia"/>
              <a:ea typeface="+mn-ea"/>
              <a:cs typeface="+mn-cs"/>
            </a:endParaRPr>
          </a:p>
        </p:txBody>
      </p:sp>
      <p:sp>
        <p:nvSpPr>
          <p:cNvPr id="12" name="Rectangle 11"/>
          <p:cNvSpPr/>
          <p:nvPr userDrawn="1"/>
        </p:nvSpPr>
        <p:spPr>
          <a:xfrm flipV="1">
            <a:off x="9570719" y="5512760"/>
            <a:ext cx="2621280" cy="45719"/>
          </a:xfrm>
          <a:prstGeom prst="rect">
            <a:avLst/>
          </a:prstGeom>
          <a:solidFill>
            <a:srgbClr val="438086">
              <a:alpha val="60000"/>
            </a:srgbClr>
          </a:solidFill>
          <a:ln w="50800" cap="rnd" cmpd="thickThin" algn="ctr">
            <a:noFill/>
            <a:prstDash val="solid"/>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Georgia"/>
              <a:ea typeface="+mn-ea"/>
              <a:cs typeface="+mn-cs"/>
            </a:endParaRPr>
          </a:p>
        </p:txBody>
      </p:sp>
      <p:sp>
        <p:nvSpPr>
          <p:cNvPr id="13" name="Rectangle 12"/>
          <p:cNvSpPr/>
          <p:nvPr userDrawn="1"/>
        </p:nvSpPr>
        <p:spPr>
          <a:xfrm>
            <a:off x="-1" y="5088452"/>
            <a:ext cx="12191999" cy="303844"/>
          </a:xfrm>
          <a:prstGeom prst="rect">
            <a:avLst/>
          </a:prstGeom>
          <a:solidFill>
            <a:srgbClr val="438086">
              <a:alpha val="50000"/>
            </a:srgbClr>
          </a:solidFill>
          <a:ln w="50800" cap="rnd" cmpd="thickThin" algn="ctr">
            <a:noFill/>
            <a:prstDash val="solid"/>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Georgia"/>
              <a:ea typeface="+mn-ea"/>
              <a:cs typeface="+mn-cs"/>
            </a:endParaRPr>
          </a:p>
        </p:txBody>
      </p:sp>
      <p:sp>
        <p:nvSpPr>
          <p:cNvPr id="14" name="Rectangle 13"/>
          <p:cNvSpPr/>
          <p:nvPr userDrawn="1"/>
        </p:nvSpPr>
        <p:spPr>
          <a:xfrm>
            <a:off x="-1" y="5114317"/>
            <a:ext cx="12192000" cy="175058"/>
          </a:xfrm>
          <a:prstGeom prst="rect">
            <a:avLst/>
          </a:prstGeom>
          <a:solidFill>
            <a:srgbClr val="438086">
              <a:alpha val="100000"/>
            </a:srgbClr>
          </a:solidFill>
          <a:ln w="50800" cap="rnd" cmpd="thickThin" algn="ctr">
            <a:noFill/>
            <a:prstDash val="solid"/>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Georgia"/>
              <a:ea typeface="+mn-ea"/>
              <a:cs typeface="+mn-cs"/>
            </a:endParaRPr>
          </a:p>
        </p:txBody>
      </p:sp>
      <p:sp>
        <p:nvSpPr>
          <p:cNvPr id="16" name="Rectangle 15"/>
          <p:cNvSpPr/>
          <p:nvPr userDrawn="1"/>
        </p:nvSpPr>
        <p:spPr>
          <a:xfrm>
            <a:off x="8636000" y="5531133"/>
            <a:ext cx="3398522" cy="1066189"/>
          </a:xfrm>
          <a:prstGeom prst="rect">
            <a:avLst/>
          </a:prstGeom>
        </p:spPr>
        <p:txBody>
          <a:bodyPr wrap="square">
            <a:spAutoFit/>
          </a:bodyPr>
          <a:lstStyle/>
          <a:p>
            <a:pPr marL="0" marR="0" indent="0" algn="r">
              <a:lnSpc>
                <a:spcPct val="113000"/>
              </a:lnSpc>
              <a:spcBef>
                <a:spcPct val="0"/>
              </a:spcBef>
              <a:spcAft>
                <a:spcPct val="0"/>
              </a:spcAft>
            </a:pPr>
            <a:r>
              <a:rPr lang="en-US" sz="1400" b="1" kern="1400" smtClean="0">
                <a:ln>
                  <a:noFill/>
                </a:ln>
                <a:solidFill>
                  <a:srgbClr val="262626"/>
                </a:solidFill>
                <a:effectLst/>
                <a:latin typeface="+mn-lt"/>
              </a:rPr>
              <a:t>Woods Rogers Offices: </a:t>
            </a:r>
            <a:endParaRPr lang="en-US" sz="1400" kern="1400" smtClean="0">
              <a:ln>
                <a:noFill/>
              </a:ln>
              <a:solidFill>
                <a:srgbClr val="000000"/>
              </a:solidFill>
              <a:effectLst/>
              <a:latin typeface="+mn-lt"/>
            </a:endParaRPr>
          </a:p>
          <a:p>
            <a:pPr marL="0" marR="0" indent="0" algn="r">
              <a:lnSpc>
                <a:spcPct val="113000"/>
              </a:lnSpc>
              <a:spcBef>
                <a:spcPct val="0"/>
              </a:spcBef>
              <a:spcAft>
                <a:spcPct val="0"/>
              </a:spcAft>
            </a:pPr>
            <a:r>
              <a:rPr lang="en-US" sz="1400" kern="1400" smtClean="0">
                <a:ln>
                  <a:noFill/>
                </a:ln>
                <a:solidFill>
                  <a:srgbClr val="262626"/>
                </a:solidFill>
                <a:effectLst/>
                <a:latin typeface="+mn-lt"/>
              </a:rPr>
              <a:t>Roanoke </a:t>
            </a:r>
            <a:r>
              <a:rPr lang="en-US" sz="1400" kern="1400" smtClean="0">
                <a:ln>
                  <a:noFill/>
                </a:ln>
                <a:solidFill>
                  <a:srgbClr val="262626"/>
                </a:solidFill>
                <a:effectLst/>
                <a:latin typeface="Garamond" panose="02020404030301010803" pitchFamily="18" charset="0"/>
              </a:rPr>
              <a:t>│</a:t>
            </a:r>
            <a:r>
              <a:rPr lang="en-US" sz="1400" kern="1400" smtClean="0">
                <a:ln>
                  <a:noFill/>
                </a:ln>
                <a:solidFill>
                  <a:srgbClr val="262626"/>
                </a:solidFill>
                <a:effectLst/>
                <a:latin typeface="+mn-lt"/>
              </a:rPr>
              <a:t> Charlottesville </a:t>
            </a:r>
            <a:br>
              <a:rPr lang="en-US" sz="1400" kern="1400" smtClean="0">
                <a:ln>
                  <a:noFill/>
                </a:ln>
                <a:solidFill>
                  <a:srgbClr val="262626"/>
                </a:solidFill>
                <a:effectLst/>
                <a:latin typeface="+mn-lt"/>
              </a:rPr>
            </a:br>
            <a:r>
              <a:rPr lang="en-US" sz="1400" kern="1400" smtClean="0">
                <a:ln>
                  <a:noFill/>
                </a:ln>
                <a:solidFill>
                  <a:srgbClr val="262626"/>
                </a:solidFill>
                <a:effectLst/>
                <a:latin typeface="+mn-lt"/>
              </a:rPr>
              <a:t> Lynchburg </a:t>
            </a:r>
            <a:r>
              <a:rPr lang="en-US" sz="1400" kern="1400" smtClean="0">
                <a:ln>
                  <a:noFill/>
                </a:ln>
                <a:solidFill>
                  <a:srgbClr val="262626"/>
                </a:solidFill>
                <a:effectLst/>
                <a:latin typeface="Garamond" panose="02020404030301010803" pitchFamily="18" charset="0"/>
              </a:rPr>
              <a:t>│</a:t>
            </a:r>
            <a:r>
              <a:rPr lang="en-US" sz="1400" kern="1400" smtClean="0">
                <a:ln>
                  <a:noFill/>
                </a:ln>
                <a:solidFill>
                  <a:srgbClr val="262626"/>
                </a:solidFill>
                <a:effectLst/>
                <a:latin typeface="+mn-lt"/>
              </a:rPr>
              <a:t> Richmond </a:t>
            </a:r>
            <a:endParaRPr lang="en-US" sz="1400" kern="1400" smtClean="0">
              <a:ln>
                <a:noFill/>
              </a:ln>
              <a:solidFill>
                <a:srgbClr val="000000"/>
              </a:solidFill>
              <a:effectLst/>
              <a:latin typeface="+mn-lt"/>
            </a:endParaRPr>
          </a:p>
          <a:p>
            <a:pPr marL="0" marR="0" indent="0" algn="r">
              <a:lnSpc>
                <a:spcPct val="113000"/>
              </a:lnSpc>
              <a:spcBef>
                <a:spcPct val="0"/>
              </a:spcBef>
              <a:spcAft>
                <a:spcPct val="0"/>
              </a:spcAft>
            </a:pPr>
            <a:r>
              <a:rPr lang="en-US" sz="1400" kern="1400" smtClean="0">
                <a:ln>
                  <a:noFill/>
                </a:ln>
                <a:solidFill>
                  <a:srgbClr val="262626"/>
                </a:solidFill>
                <a:effectLst/>
                <a:latin typeface="+mn-lt"/>
              </a:rPr>
              <a:t>P. 800-552-4529 </a:t>
            </a:r>
            <a:r>
              <a:rPr lang="en-US" sz="1400" kern="1400" smtClean="0">
                <a:ln>
                  <a:noFill/>
                </a:ln>
                <a:solidFill>
                  <a:srgbClr val="262626"/>
                </a:solidFill>
                <a:effectLst/>
                <a:latin typeface="Garamond" panose="02020404030301010803" pitchFamily="18" charset="0"/>
              </a:rPr>
              <a:t>│</a:t>
            </a:r>
            <a:r>
              <a:rPr lang="en-US" sz="1400" b="1" kern="1400" smtClean="0">
                <a:ln>
                  <a:noFill/>
                </a:ln>
                <a:solidFill>
                  <a:srgbClr val="262626"/>
                </a:solidFill>
                <a:effectLst/>
                <a:latin typeface="+mn-lt"/>
              </a:rPr>
              <a:t> www.woodsrogers.com</a:t>
            </a:r>
            <a:endParaRPr lang="en-US" sz="1400" kern="1400" smtClean="0">
              <a:ln>
                <a:noFill/>
              </a:ln>
              <a:solidFill>
                <a:srgbClr val="000000"/>
              </a:solidFill>
              <a:effectLst/>
              <a:latin typeface="+mn-lt"/>
            </a:endParaRPr>
          </a:p>
        </p:txBody>
      </p:sp>
    </p:spTree>
    <p:extLst>
      <p:ext uri="{BB962C8B-B14F-4D97-AF65-F5344CB8AC3E}">
        <p14:creationId xmlns:p14="http://schemas.microsoft.com/office/powerpoint/2010/main" val="270920253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userDrawn="1"/>
        </p:nvSpPr>
        <p:spPr>
          <a:xfrm>
            <a:off x="0" y="0"/>
            <a:ext cx="12192000" cy="1481746"/>
          </a:xfrm>
          <a:prstGeom prst="rect">
            <a:avLst/>
          </a:prstGeom>
          <a:solidFill>
            <a:srgbClr val="3D5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0502" y="104719"/>
            <a:ext cx="11950995" cy="1377027"/>
          </a:xfrm>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a:xfrm>
            <a:off x="92148" y="1831116"/>
            <a:ext cx="11950995" cy="468664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userDrawn="1"/>
        </p:nvSpPr>
        <p:spPr>
          <a:xfrm flipV="1">
            <a:off x="7213599" y="1640774"/>
            <a:ext cx="4978401" cy="238954"/>
          </a:xfrm>
          <a:prstGeom prst="rect">
            <a:avLst/>
          </a:prstGeom>
          <a:solidFill>
            <a:srgbClr val="438086">
              <a:alpha val="50000"/>
            </a:srgbClr>
          </a:solidFill>
          <a:ln w="50800" cap="rnd" cmpd="thickThin" algn="ctr">
            <a:noFill/>
            <a:prstDash val="solid"/>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Georgia"/>
              <a:ea typeface="+mn-ea"/>
              <a:cs typeface="+mn-cs"/>
            </a:endParaRPr>
          </a:p>
        </p:txBody>
      </p:sp>
      <p:sp>
        <p:nvSpPr>
          <p:cNvPr id="12" name="Rectangle 11"/>
          <p:cNvSpPr/>
          <p:nvPr userDrawn="1"/>
        </p:nvSpPr>
        <p:spPr>
          <a:xfrm flipV="1">
            <a:off x="9570720" y="1831116"/>
            <a:ext cx="2621280" cy="45719"/>
          </a:xfrm>
          <a:prstGeom prst="rect">
            <a:avLst/>
          </a:prstGeom>
          <a:solidFill>
            <a:srgbClr val="438086">
              <a:alpha val="60000"/>
            </a:srgbClr>
          </a:solidFill>
          <a:ln w="50800" cap="rnd" cmpd="thickThin" algn="ctr">
            <a:noFill/>
            <a:prstDash val="solid"/>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Georgia"/>
              <a:ea typeface="+mn-ea"/>
              <a:cs typeface="+mn-cs"/>
            </a:endParaRPr>
          </a:p>
        </p:txBody>
      </p:sp>
      <p:sp>
        <p:nvSpPr>
          <p:cNvPr id="13" name="Rectangle 12"/>
          <p:cNvSpPr/>
          <p:nvPr userDrawn="1"/>
        </p:nvSpPr>
        <p:spPr>
          <a:xfrm>
            <a:off x="0" y="1385542"/>
            <a:ext cx="12191999" cy="303844"/>
          </a:xfrm>
          <a:prstGeom prst="rect">
            <a:avLst/>
          </a:prstGeom>
          <a:solidFill>
            <a:srgbClr val="438086">
              <a:alpha val="50000"/>
            </a:srgbClr>
          </a:solidFill>
          <a:ln w="50800" cap="rnd" cmpd="thickThin" algn="ctr">
            <a:noFill/>
            <a:prstDash val="solid"/>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Georgia"/>
              <a:ea typeface="+mn-ea"/>
              <a:cs typeface="+mn-cs"/>
            </a:endParaRPr>
          </a:p>
        </p:txBody>
      </p:sp>
      <p:sp>
        <p:nvSpPr>
          <p:cNvPr id="14" name="Rectangle 13"/>
          <p:cNvSpPr/>
          <p:nvPr userDrawn="1"/>
        </p:nvSpPr>
        <p:spPr>
          <a:xfrm>
            <a:off x="0" y="1411407"/>
            <a:ext cx="12192000" cy="175058"/>
          </a:xfrm>
          <a:prstGeom prst="rect">
            <a:avLst/>
          </a:prstGeom>
          <a:solidFill>
            <a:srgbClr val="438086">
              <a:alpha val="100000"/>
            </a:srgbClr>
          </a:solidFill>
          <a:ln w="50800" cap="rnd" cmpd="thickThin" algn="ctr">
            <a:noFill/>
            <a:prstDash val="solid"/>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Georgia"/>
              <a:ea typeface="+mn-ea"/>
              <a:cs typeface="+mn-cs"/>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rcRect l="8165" t="24128" r="8503" b="20664"/>
          <a:stretch>
            <a:fillRect/>
          </a:stretch>
        </p:blipFill>
        <p:spPr>
          <a:xfrm>
            <a:off x="11363325" y="6375346"/>
            <a:ext cx="679818" cy="450379"/>
          </a:xfrm>
          <a:prstGeom prst="rect">
            <a:avLst/>
          </a:prstGeom>
        </p:spPr>
      </p:pic>
    </p:spTree>
    <p:extLst>
      <p:ext uri="{BB962C8B-B14F-4D97-AF65-F5344CB8AC3E}">
        <p14:creationId xmlns:p14="http://schemas.microsoft.com/office/powerpoint/2010/main" val="121459696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l="12265" r="17448"/>
          <a:stretch>
            <a:fillRect/>
          </a:stretch>
        </p:blipFill>
        <p:spPr>
          <a:xfrm>
            <a:off x="5362575" y="0"/>
            <a:ext cx="6843602" cy="6858000"/>
          </a:xfrm>
          <a:prstGeom prst="rect">
            <a:avLst/>
          </a:prstGeom>
        </p:spPr>
      </p:pic>
      <p:sp>
        <p:nvSpPr>
          <p:cNvPr id="2" name="Title 1"/>
          <p:cNvSpPr>
            <a:spLocks noGrp="1"/>
          </p:cNvSpPr>
          <p:nvPr>
            <p:ph type="title"/>
          </p:nvPr>
        </p:nvSpPr>
        <p:spPr>
          <a:xfrm>
            <a:off x="151881" y="285750"/>
            <a:ext cx="5058294" cy="3188082"/>
          </a:xfrm>
        </p:spPr>
        <p:txBody>
          <a:bodyPr anchor="b"/>
          <a:lstStyle>
            <a:lvl1pPr algn="ctr">
              <a:defRPr sz="6000">
                <a:solidFill>
                  <a:srgbClr val="3D5D6E"/>
                </a:solidFill>
                <a:latin typeface="Segoe UI" panose="020B0502040204020203" pitchFamily="34" charset="0"/>
                <a:ea typeface="Segoe UI" panose="020B0502040204020203" pitchFamily="34" charset="0"/>
                <a:cs typeface="Segoe UI" panose="020B0502040204020203"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151881" y="3785401"/>
            <a:ext cx="505829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rcRect l="20682" t="6646" r="16528" b="5827"/>
          <a:stretch>
            <a:fillRect/>
          </a:stretch>
        </p:blipFill>
        <p:spPr>
          <a:xfrm>
            <a:off x="2149660" y="5303922"/>
            <a:ext cx="1052623" cy="1467295"/>
          </a:xfrm>
          <a:prstGeom prst="rect">
            <a:avLst/>
          </a:prstGeom>
        </p:spPr>
      </p:pic>
      <p:sp>
        <p:nvSpPr>
          <p:cNvPr id="13" name="Rectangle 12"/>
          <p:cNvSpPr/>
          <p:nvPr userDrawn="1"/>
        </p:nvSpPr>
        <p:spPr>
          <a:xfrm flipV="1">
            <a:off x="3231332" y="3519068"/>
            <a:ext cx="2055043" cy="221419"/>
          </a:xfrm>
          <a:prstGeom prst="rect">
            <a:avLst/>
          </a:prstGeom>
          <a:solidFill>
            <a:srgbClr val="438086">
              <a:alpha val="50000"/>
            </a:srgbClr>
          </a:solidFill>
          <a:ln w="50800" cap="rnd" cmpd="thickThin" algn="ctr">
            <a:noFill/>
            <a:prstDash val="solid"/>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Georgia"/>
              <a:ea typeface="+mn-ea"/>
              <a:cs typeface="+mn-cs"/>
            </a:endParaRPr>
          </a:p>
        </p:txBody>
      </p:sp>
      <p:sp>
        <p:nvSpPr>
          <p:cNvPr id="14" name="Rectangle 13"/>
          <p:cNvSpPr/>
          <p:nvPr userDrawn="1"/>
        </p:nvSpPr>
        <p:spPr>
          <a:xfrm flipV="1">
            <a:off x="4097059" y="3694154"/>
            <a:ext cx="1189316" cy="45719"/>
          </a:xfrm>
          <a:prstGeom prst="rect">
            <a:avLst/>
          </a:prstGeom>
          <a:solidFill>
            <a:srgbClr val="438086">
              <a:alpha val="60000"/>
            </a:srgbClr>
          </a:solidFill>
          <a:ln w="50800" cap="rnd" cmpd="thickThin" algn="ctr">
            <a:noFill/>
            <a:prstDash val="solid"/>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Georgia"/>
              <a:ea typeface="+mn-ea"/>
              <a:cs typeface="+mn-cs"/>
            </a:endParaRPr>
          </a:p>
        </p:txBody>
      </p:sp>
      <p:sp>
        <p:nvSpPr>
          <p:cNvPr id="15" name="Rectangle 14"/>
          <p:cNvSpPr/>
          <p:nvPr userDrawn="1"/>
        </p:nvSpPr>
        <p:spPr>
          <a:xfrm>
            <a:off x="-10633" y="3492166"/>
            <a:ext cx="5297008" cy="45719"/>
          </a:xfrm>
          <a:prstGeom prst="rect">
            <a:avLst/>
          </a:prstGeom>
          <a:solidFill>
            <a:srgbClr val="438086">
              <a:alpha val="100000"/>
            </a:srgbClr>
          </a:solidFill>
          <a:ln w="50800" cap="rnd" cmpd="thickThin" algn="ctr">
            <a:noFill/>
            <a:prstDash val="solid"/>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Georgia"/>
              <a:ea typeface="+mn-ea"/>
              <a:cs typeface="+mn-cs"/>
            </a:endParaRPr>
          </a:p>
        </p:txBody>
      </p:sp>
    </p:spTree>
    <p:extLst>
      <p:ext uri="{BB962C8B-B14F-4D97-AF65-F5344CB8AC3E}">
        <p14:creationId xmlns:p14="http://schemas.microsoft.com/office/powerpoint/2010/main" val="331919016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2" name="Rectangle 11"/>
          <p:cNvSpPr/>
          <p:nvPr userDrawn="1"/>
        </p:nvSpPr>
        <p:spPr>
          <a:xfrm>
            <a:off x="-1" y="-19100"/>
            <a:ext cx="12192000" cy="1653371"/>
          </a:xfrm>
          <a:prstGeom prst="rect">
            <a:avLst/>
          </a:prstGeom>
          <a:solidFill>
            <a:srgbClr val="3D5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194" y="122631"/>
            <a:ext cx="11759610" cy="1488669"/>
          </a:xfrm>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254294" y="2159795"/>
            <a:ext cx="5765506" cy="409363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372225" y="2159795"/>
            <a:ext cx="5695950" cy="409363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US" smtClean="0"/>
              <a:t>woodsrogers.com</a:t>
            </a:r>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0130B28-0D0A-4A5B-A59E-B2BC97D59683}" type="slidenum">
              <a:rPr lang="en-US" smtClean="0"/>
              <a:t>‹#›</a:t>
            </a:fld>
            <a:endParaRPr lang="en-US"/>
          </a:p>
        </p:txBody>
      </p:sp>
      <p:sp>
        <p:nvSpPr>
          <p:cNvPr id="8" name="Rectangle 7"/>
          <p:cNvSpPr/>
          <p:nvPr userDrawn="1"/>
        </p:nvSpPr>
        <p:spPr>
          <a:xfrm flipV="1">
            <a:off x="7213600" y="1866532"/>
            <a:ext cx="4978401" cy="238954"/>
          </a:xfrm>
          <a:prstGeom prst="rect">
            <a:avLst/>
          </a:prstGeom>
          <a:solidFill>
            <a:srgbClr val="438086">
              <a:alpha val="50000"/>
            </a:srgbClr>
          </a:solidFill>
          <a:ln w="50800" cap="rnd" cmpd="thickThin" algn="ctr">
            <a:noFill/>
            <a:prstDash val="solid"/>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Georgia"/>
              <a:ea typeface="+mn-ea"/>
              <a:cs typeface="+mn-cs"/>
            </a:endParaRPr>
          </a:p>
        </p:txBody>
      </p:sp>
      <p:sp>
        <p:nvSpPr>
          <p:cNvPr id="9" name="Rectangle 8"/>
          <p:cNvSpPr/>
          <p:nvPr userDrawn="1"/>
        </p:nvSpPr>
        <p:spPr>
          <a:xfrm flipV="1">
            <a:off x="9570721" y="2056874"/>
            <a:ext cx="2621280" cy="45719"/>
          </a:xfrm>
          <a:prstGeom prst="rect">
            <a:avLst/>
          </a:prstGeom>
          <a:solidFill>
            <a:srgbClr val="438086">
              <a:alpha val="60000"/>
            </a:srgbClr>
          </a:solidFill>
          <a:ln w="50800" cap="rnd" cmpd="thickThin" algn="ctr">
            <a:noFill/>
            <a:prstDash val="solid"/>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Georgia"/>
              <a:ea typeface="+mn-ea"/>
              <a:cs typeface="+mn-cs"/>
            </a:endParaRPr>
          </a:p>
        </p:txBody>
      </p:sp>
      <p:sp>
        <p:nvSpPr>
          <p:cNvPr id="10" name="Rectangle 9"/>
          <p:cNvSpPr/>
          <p:nvPr userDrawn="1"/>
        </p:nvSpPr>
        <p:spPr>
          <a:xfrm>
            <a:off x="1" y="1611300"/>
            <a:ext cx="12191999" cy="303844"/>
          </a:xfrm>
          <a:prstGeom prst="rect">
            <a:avLst/>
          </a:prstGeom>
          <a:solidFill>
            <a:srgbClr val="438086">
              <a:alpha val="50000"/>
            </a:srgbClr>
          </a:solidFill>
          <a:ln w="50800" cap="rnd" cmpd="thickThin" algn="ctr">
            <a:noFill/>
            <a:prstDash val="solid"/>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Georgia"/>
              <a:ea typeface="+mn-ea"/>
              <a:cs typeface="+mn-cs"/>
            </a:endParaRPr>
          </a:p>
        </p:txBody>
      </p:sp>
      <p:sp>
        <p:nvSpPr>
          <p:cNvPr id="11" name="Rectangle 10"/>
          <p:cNvSpPr/>
          <p:nvPr userDrawn="1"/>
        </p:nvSpPr>
        <p:spPr>
          <a:xfrm>
            <a:off x="1" y="1637165"/>
            <a:ext cx="12192000" cy="175058"/>
          </a:xfrm>
          <a:prstGeom prst="rect">
            <a:avLst/>
          </a:prstGeom>
          <a:solidFill>
            <a:srgbClr val="438086">
              <a:alpha val="100000"/>
            </a:srgbClr>
          </a:solidFill>
          <a:ln w="50800" cap="rnd" cmpd="thickThin" algn="ctr">
            <a:noFill/>
            <a:prstDash val="solid"/>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Georgia"/>
              <a:ea typeface="+mn-ea"/>
              <a:cs typeface="+mn-cs"/>
            </a:endParaRPr>
          </a:p>
        </p:txBody>
      </p:sp>
    </p:spTree>
    <p:extLst>
      <p:ext uri="{BB962C8B-B14F-4D97-AF65-F5344CB8AC3E}">
        <p14:creationId xmlns:p14="http://schemas.microsoft.com/office/powerpoint/2010/main" val="132758441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r>
              <a:rPr lang="en-US" smtClean="0"/>
              <a:t>woodsrogers.com</a:t>
            </a:r>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E0130B28-0D0A-4A5B-A59E-B2BC97D59683}" type="slidenum">
              <a:rPr lang="en-US" smtClean="0"/>
              <a:t>‹#›</a:t>
            </a:fld>
            <a:endParaRPr lang="en-US"/>
          </a:p>
        </p:txBody>
      </p:sp>
    </p:spTree>
    <p:extLst>
      <p:ext uri="{BB962C8B-B14F-4D97-AF65-F5344CB8AC3E}">
        <p14:creationId xmlns:p14="http://schemas.microsoft.com/office/powerpoint/2010/main" val="108410122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r>
              <a:rPr lang="en-US" smtClean="0"/>
              <a:t>woodsrogers.com</a:t>
            </a:r>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0130B28-0D0A-4A5B-A59E-B2BC97D59683}" type="slidenum">
              <a:rPr lang="en-US" smtClean="0"/>
              <a:t>‹#›</a:t>
            </a:fld>
            <a:endParaRPr lang="en-US"/>
          </a:p>
        </p:txBody>
      </p:sp>
      <p:sp>
        <p:nvSpPr>
          <p:cNvPr id="6" name="Rectangle 5"/>
          <p:cNvSpPr/>
          <p:nvPr userDrawn="1"/>
        </p:nvSpPr>
        <p:spPr>
          <a:xfrm flipV="1">
            <a:off x="7213599" y="1920055"/>
            <a:ext cx="4978401" cy="238954"/>
          </a:xfrm>
          <a:prstGeom prst="rect">
            <a:avLst/>
          </a:prstGeom>
          <a:solidFill>
            <a:srgbClr val="438086">
              <a:alpha val="50000"/>
            </a:srgbClr>
          </a:solidFill>
          <a:ln w="50800" cap="rnd" cmpd="thickThin" algn="ctr">
            <a:noFill/>
            <a:prstDash val="solid"/>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Georgia"/>
              <a:ea typeface="+mn-ea"/>
              <a:cs typeface="+mn-cs"/>
            </a:endParaRPr>
          </a:p>
        </p:txBody>
      </p:sp>
      <p:sp>
        <p:nvSpPr>
          <p:cNvPr id="7" name="Rectangle 6"/>
          <p:cNvSpPr/>
          <p:nvPr userDrawn="1"/>
        </p:nvSpPr>
        <p:spPr>
          <a:xfrm flipV="1">
            <a:off x="9570720" y="2110397"/>
            <a:ext cx="2621280" cy="45719"/>
          </a:xfrm>
          <a:prstGeom prst="rect">
            <a:avLst/>
          </a:prstGeom>
          <a:solidFill>
            <a:srgbClr val="438086">
              <a:alpha val="60000"/>
            </a:srgbClr>
          </a:solidFill>
          <a:ln w="50800" cap="rnd" cmpd="thickThin" algn="ctr">
            <a:noFill/>
            <a:prstDash val="solid"/>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Georgia"/>
              <a:ea typeface="+mn-ea"/>
              <a:cs typeface="+mn-cs"/>
            </a:endParaRPr>
          </a:p>
        </p:txBody>
      </p:sp>
      <p:sp>
        <p:nvSpPr>
          <p:cNvPr id="8" name="Rectangle 7"/>
          <p:cNvSpPr/>
          <p:nvPr userDrawn="1"/>
        </p:nvSpPr>
        <p:spPr>
          <a:xfrm>
            <a:off x="0" y="1664823"/>
            <a:ext cx="12191999" cy="303844"/>
          </a:xfrm>
          <a:prstGeom prst="rect">
            <a:avLst/>
          </a:prstGeom>
          <a:solidFill>
            <a:srgbClr val="438086">
              <a:alpha val="50000"/>
            </a:srgbClr>
          </a:solidFill>
          <a:ln w="50800" cap="rnd" cmpd="thickThin" algn="ctr">
            <a:noFill/>
            <a:prstDash val="solid"/>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Georgia"/>
              <a:ea typeface="+mn-ea"/>
              <a:cs typeface="+mn-cs"/>
            </a:endParaRPr>
          </a:p>
        </p:txBody>
      </p:sp>
      <p:sp>
        <p:nvSpPr>
          <p:cNvPr id="9" name="Rectangle 8"/>
          <p:cNvSpPr/>
          <p:nvPr userDrawn="1"/>
        </p:nvSpPr>
        <p:spPr>
          <a:xfrm>
            <a:off x="0" y="1690688"/>
            <a:ext cx="12192000" cy="175058"/>
          </a:xfrm>
          <a:prstGeom prst="rect">
            <a:avLst/>
          </a:prstGeom>
          <a:solidFill>
            <a:srgbClr val="438086">
              <a:alpha val="100000"/>
            </a:srgbClr>
          </a:solidFill>
          <a:ln w="50800" cap="rnd" cmpd="thickThin" algn="ctr">
            <a:noFill/>
            <a:prstDash val="solid"/>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Georgia"/>
              <a:ea typeface="+mn-ea"/>
              <a:cs typeface="+mn-cs"/>
            </a:endParaRPr>
          </a:p>
        </p:txBody>
      </p:sp>
    </p:spTree>
    <p:extLst>
      <p:ext uri="{BB962C8B-B14F-4D97-AF65-F5344CB8AC3E}">
        <p14:creationId xmlns:p14="http://schemas.microsoft.com/office/powerpoint/2010/main" val="219804735"/>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0753" y="202019"/>
            <a:ext cx="11759610" cy="1488669"/>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0753" y="1775638"/>
            <a:ext cx="11759610" cy="469959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879421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ransition/>
  <p:txStyles>
    <p:titleStyle>
      <a:lvl1pPr algn="l" defTabSz="914400" rtl="0" eaLnBrk="1" latinLnBrk="0" hangingPunct="1">
        <a:lnSpc>
          <a:spcPct val="90000"/>
        </a:lnSpc>
        <a:spcBef>
          <a:spcPct val="0"/>
        </a:spcBef>
        <a:buNone/>
        <a:defRPr sz="6000" b="0" kern="1200">
          <a:solidFill>
            <a:srgbClr val="3D5D6E"/>
          </a:solidFill>
          <a:latin typeface="Segoe UI" panose="020B0502040204020203" pitchFamily="34" charset="0"/>
          <a:ea typeface="Segoe UI" panose="020B0502040204020203" pitchFamily="34" charset="0"/>
          <a:cs typeface="Segoe UI" panose="020B0502040204020203" pitchFamily="34" charset="0"/>
        </a:defRPr>
      </a:lvl1pPr>
    </p:titleStyle>
    <p:bodyStyle>
      <a:lvl1pPr marL="228600" indent="-228600" algn="l" defTabSz="914400" rtl="0" eaLnBrk="1" latinLnBrk="0" hangingPunct="1">
        <a:lnSpc>
          <a:spcPct val="100000"/>
        </a:lnSpc>
        <a:spcBef>
          <a:spcPct val="0"/>
        </a:spcBef>
        <a:spcAft>
          <a:spcPts val="600"/>
        </a:spcAft>
        <a:buFont typeface="Arial" panose="020B0604020202020204" pitchFamily="34" charset="0"/>
        <a:buChar char="•"/>
        <a:defRPr sz="32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100000"/>
        </a:lnSpc>
        <a:spcBef>
          <a:spcPct val="0"/>
        </a:spcBef>
        <a:spcAft>
          <a:spcPts val="600"/>
        </a:spcAft>
        <a:buFont typeface="Arial" panose="020B0604020202020204" pitchFamily="34" charset="0"/>
        <a:buChar char="•"/>
        <a:defRPr sz="30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100000"/>
        </a:lnSpc>
        <a:spcBef>
          <a:spcPct val="0"/>
        </a:spcBef>
        <a:spcAft>
          <a:spcPts val="600"/>
        </a:spcAft>
        <a:buFont typeface="Arial" panose="020B0604020202020204" pitchFamily="34" charset="0"/>
        <a:buChar char="•"/>
        <a:defRPr sz="28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100000"/>
        </a:lnSpc>
        <a:spcBef>
          <a:spcPct val="0"/>
        </a:spcBef>
        <a:spcAft>
          <a:spcPts val="600"/>
        </a:spcAft>
        <a:buFont typeface="Arial" panose="020B0604020202020204" pitchFamily="34" charset="0"/>
        <a:buChar char="•"/>
        <a:defRPr sz="24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100000"/>
        </a:lnSpc>
        <a:spcBef>
          <a:spcPct val="0"/>
        </a:spcBef>
        <a:spcAft>
          <a:spcPts val="600"/>
        </a:spcAft>
        <a:buFont typeface="Arial" panose="020B0604020202020204" pitchFamily="34" charset="0"/>
        <a:buChar char="•"/>
        <a:defRPr sz="2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7.png"/><Relationship Id="rId1" Type="http://schemas.openxmlformats.org/officeDocument/2006/relationships/video" Target="https://www.youtube.com/embed/I3l4XLZ59iw?start=124" TargetMode="Externa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hyperlink" Target="mailto:nmirra@woodsrogers.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jolt.richmond.edu/files/2018/10/Mirra-FE.pdf"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175662" y="186267"/>
            <a:ext cx="9840672" cy="2211699"/>
          </a:xfrm>
        </p:spPr>
        <p:txBody>
          <a:bodyPr>
            <a:normAutofit fontScale="90000"/>
          </a:bodyPr>
          <a:lstStyle/>
          <a:p>
            <a:r>
              <a:rPr lang="en-US" smtClean="0">
                <a:solidFill>
                  <a:srgbClr val="8DB8BD"/>
                </a:solidFill>
              </a:rPr>
              <a:t>The Evidentiary Impact of Emerging Voice Editing Software</a:t>
            </a:r>
            <a:endParaRPr lang="en-US">
              <a:solidFill>
                <a:srgbClr val="8DB8BD"/>
              </a:solidFill>
            </a:endParaRPr>
          </a:p>
        </p:txBody>
      </p:sp>
    </p:spTree>
    <p:extLst>
      <p:ext uri="{BB962C8B-B14F-4D97-AF65-F5344CB8AC3E}">
        <p14:creationId xmlns:p14="http://schemas.microsoft.com/office/powerpoint/2010/main" val="112479443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Previous Relevant Technologies</a:t>
            </a:r>
            <a:endParaRPr lang="en-US"/>
          </a:p>
        </p:txBody>
      </p:sp>
      <p:sp>
        <p:nvSpPr>
          <p:cNvPr id="3" name="Content Placeholder 2"/>
          <p:cNvSpPr>
            <a:spLocks noGrp="1"/>
          </p:cNvSpPr>
          <p:nvPr>
            <p:ph idx="1"/>
          </p:nvPr>
        </p:nvSpPr>
        <p:spPr/>
        <p:txBody>
          <a:bodyPr/>
          <a:lstStyle/>
          <a:p>
            <a:r>
              <a:rPr lang="en-US" smtClean="0"/>
              <a:t>Alexander Graham Bell invented the telephone in 1874</a:t>
            </a:r>
          </a:p>
          <a:p>
            <a:pPr lvl="1"/>
            <a:r>
              <a:rPr lang="en-US" smtClean="0"/>
              <a:t>The Federal Rules of Evidence were enacted in 1975, when the telephone was commonplace.</a:t>
            </a:r>
          </a:p>
          <a:p>
            <a:pPr lvl="2"/>
            <a:r>
              <a:rPr lang="en-US" smtClean="0"/>
              <a:t>To use the content of a telephone conversation in legal proceedings, the earwitness testifying must be able to prove the specific person on the call by identifying their voice.</a:t>
            </a:r>
            <a:endParaRPr lang="en-US"/>
          </a:p>
        </p:txBody>
      </p:sp>
    </p:spTree>
    <p:extLst>
      <p:ext uri="{BB962C8B-B14F-4D97-AF65-F5344CB8AC3E}">
        <p14:creationId xmlns:p14="http://schemas.microsoft.com/office/powerpoint/2010/main" val="247916207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Previous Relevant Technologies</a:t>
            </a:r>
            <a:endParaRPr lang="en-US"/>
          </a:p>
        </p:txBody>
      </p:sp>
      <p:sp>
        <p:nvSpPr>
          <p:cNvPr id="3" name="Content Placeholder 2"/>
          <p:cNvSpPr>
            <a:spLocks noGrp="1"/>
          </p:cNvSpPr>
          <p:nvPr>
            <p:ph idx="1"/>
          </p:nvPr>
        </p:nvSpPr>
        <p:spPr/>
        <p:txBody>
          <a:bodyPr/>
          <a:lstStyle/>
          <a:p>
            <a:r>
              <a:rPr lang="en-US" smtClean="0"/>
              <a:t>The voice changer, or voice modulator, manipulates the human voice in real time to make it sound different, often by shifting pitches.</a:t>
            </a:r>
          </a:p>
          <a:p>
            <a:pPr lvl="1"/>
            <a:r>
              <a:rPr lang="en-US" smtClean="0"/>
              <a:t>In </a:t>
            </a:r>
            <a:r>
              <a:rPr lang="en-US" i="1" smtClean="0"/>
              <a:t>United Stated v. Gilbert</a:t>
            </a:r>
            <a:r>
              <a:rPr lang="en-US" smtClean="0"/>
              <a:t> the defendant was convicted of making a telephone bomb threat. Even though the defendant used a voice changer, an expert was able to prove the defendant made the calls by reverse engineering the shift in pitch of the recorded bomb message. </a:t>
            </a:r>
            <a:endParaRPr lang="en-US"/>
          </a:p>
        </p:txBody>
      </p:sp>
    </p:spTree>
    <p:extLst>
      <p:ext uri="{BB962C8B-B14F-4D97-AF65-F5344CB8AC3E}">
        <p14:creationId xmlns:p14="http://schemas.microsoft.com/office/powerpoint/2010/main" val="369022420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Previous Relevant Technologies</a:t>
            </a:r>
            <a:endParaRPr lang="en-US"/>
          </a:p>
        </p:txBody>
      </p:sp>
      <p:sp>
        <p:nvSpPr>
          <p:cNvPr id="3" name="Content Placeholder 2"/>
          <p:cNvSpPr>
            <a:spLocks noGrp="1"/>
          </p:cNvSpPr>
          <p:nvPr>
            <p:ph idx="1"/>
          </p:nvPr>
        </p:nvSpPr>
        <p:spPr/>
        <p:txBody>
          <a:bodyPr/>
          <a:lstStyle/>
          <a:p>
            <a:r>
              <a:rPr lang="en-US" smtClean="0"/>
              <a:t>Photoshop, first introduced in the early 1990’s, allows a user to alter images, including photographic images.</a:t>
            </a:r>
          </a:p>
          <a:p>
            <a:pPr lvl="1"/>
            <a:r>
              <a:rPr lang="en-US" smtClean="0"/>
              <a:t>Courts have grappled for many years about the manipulation of photographic images.</a:t>
            </a:r>
          </a:p>
          <a:p>
            <a:pPr lvl="1"/>
            <a:r>
              <a:rPr lang="en-US" smtClean="0"/>
              <a:t>The law is still developing in this area.</a:t>
            </a:r>
          </a:p>
          <a:p>
            <a:pPr lvl="1"/>
            <a:endParaRPr lang="en-US"/>
          </a:p>
        </p:txBody>
      </p:sp>
    </p:spTree>
    <p:extLst>
      <p:ext uri="{BB962C8B-B14F-4D97-AF65-F5344CB8AC3E}">
        <p14:creationId xmlns:p14="http://schemas.microsoft.com/office/powerpoint/2010/main" val="147930464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About Project VoCo</a:t>
            </a:r>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8731076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Project VoCo</a:t>
            </a:r>
            <a:endParaRPr lang="en-US"/>
          </a:p>
        </p:txBody>
      </p:sp>
      <p:sp>
        <p:nvSpPr>
          <p:cNvPr id="3" name="Content Placeholder 2"/>
          <p:cNvSpPr>
            <a:spLocks noGrp="1"/>
          </p:cNvSpPr>
          <p:nvPr>
            <p:ph idx="1"/>
          </p:nvPr>
        </p:nvSpPr>
        <p:spPr/>
        <p:txBody>
          <a:bodyPr/>
          <a:lstStyle/>
          <a:p>
            <a:r>
              <a:rPr lang="en-US" smtClean="0"/>
              <a:t>Project VoCo is a software that enables the user to make a computer read back anything the user types into it.</a:t>
            </a:r>
          </a:p>
          <a:p>
            <a:pPr lvl="1"/>
            <a:r>
              <a:rPr lang="en-US" smtClean="0"/>
              <a:t>This is not mere text-to-speech conversion.</a:t>
            </a:r>
          </a:p>
          <a:p>
            <a:r>
              <a:rPr lang="en-US" smtClean="0"/>
              <a:t>VoCo can read back the text using the voice of any person it has on file.</a:t>
            </a:r>
            <a:endParaRPr lang="en-US"/>
          </a:p>
        </p:txBody>
      </p:sp>
    </p:spTree>
    <p:extLst>
      <p:ext uri="{BB962C8B-B14F-4D97-AF65-F5344CB8AC3E}">
        <p14:creationId xmlns:p14="http://schemas.microsoft.com/office/powerpoint/2010/main" val="211951097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How does VoCo work?</a:t>
            </a:r>
            <a:endParaRPr lang="en-US"/>
          </a:p>
        </p:txBody>
      </p:sp>
      <p:sp>
        <p:nvSpPr>
          <p:cNvPr id="3" name="Content Placeholder 2"/>
          <p:cNvSpPr>
            <a:spLocks noGrp="1"/>
          </p:cNvSpPr>
          <p:nvPr>
            <p:ph idx="1"/>
          </p:nvPr>
        </p:nvSpPr>
        <p:spPr/>
        <p:txBody>
          <a:bodyPr/>
          <a:lstStyle/>
          <a:p>
            <a:r>
              <a:rPr lang="en-US" smtClean="0"/>
              <a:t>VoCo samples an audio file of the target speaking (10 minutes of speaking is sufficient).</a:t>
            </a:r>
          </a:p>
          <a:p>
            <a:r>
              <a:rPr lang="en-US" smtClean="0"/>
              <a:t>VoCo then takes input typed into a computer and reads it back in the voice of the target.</a:t>
            </a:r>
          </a:p>
          <a:p>
            <a:r>
              <a:rPr lang="en-US" smtClean="0"/>
              <a:t>Moreover, a VoCo user can manipulate each individual phoneme with a word to make the resulting speech even more authentic.</a:t>
            </a:r>
          </a:p>
          <a:p>
            <a:endParaRPr lang="en-US"/>
          </a:p>
        </p:txBody>
      </p:sp>
    </p:spTree>
    <p:extLst>
      <p:ext uri="{BB962C8B-B14F-4D97-AF65-F5344CB8AC3E}">
        <p14:creationId xmlns:p14="http://schemas.microsoft.com/office/powerpoint/2010/main" val="279169997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A Quick Look </a:t>
            </a:r>
            <a:r>
              <a:rPr lang="en-US" sz="1800" smtClean="0"/>
              <a:t>(video courtesy of YouTube &amp; Adobe)</a:t>
            </a:r>
            <a:endParaRPr lang="en-US" sz="1800"/>
          </a:p>
        </p:txBody>
      </p:sp>
      <p:pic>
        <p:nvPicPr>
          <p:cNvPr id="4" name="I3l4XLZ59iw">
            <a:hlinkClick r:id="" action="ppaction://media"/>
          </p:cNvPr>
          <p:cNvPicPr>
            <a:picLocks noGrp="1" noRot="1" noChangeAspect="1"/>
          </p:cNvPicPr>
          <p:nvPr>
            <p:ph idx="1"/>
            <a:videoFile r:link="rId1"/>
          </p:nvPr>
        </p:nvPicPr>
        <p:blipFill>
          <a:blip r:embed="rId4"/>
          <a:stretch>
            <a:fillRect/>
          </a:stretch>
        </p:blipFill>
        <p:spPr>
          <a:xfrm>
            <a:off x="1417780" y="1481746"/>
            <a:ext cx="9356437" cy="5262995"/>
          </a:xfrm>
          <a:prstGeom prst="rect">
            <a:avLst/>
          </a:prstGeom>
        </p:spPr>
      </p:pic>
    </p:spTree>
    <p:extLst>
      <p:ext uri="{BB962C8B-B14F-4D97-AF65-F5344CB8AC3E}">
        <p14:creationId xmlns:p14="http://schemas.microsoft.com/office/powerpoint/2010/main" val="221761804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Legal Concerns – Project VoCo</a:t>
            </a:r>
            <a:endParaRPr lang="en-US"/>
          </a:p>
        </p:txBody>
      </p:sp>
      <p:sp>
        <p:nvSpPr>
          <p:cNvPr id="3" name="Content Placeholder 2"/>
          <p:cNvSpPr>
            <a:spLocks noGrp="1"/>
          </p:cNvSpPr>
          <p:nvPr>
            <p:ph idx="1"/>
          </p:nvPr>
        </p:nvSpPr>
        <p:spPr/>
        <p:txBody>
          <a:bodyPr/>
          <a:lstStyle/>
          <a:p>
            <a:r>
              <a:rPr lang="en-US" smtClean="0"/>
              <a:t>Imagine when VoCo is used to make your client say something he or she has never said before.</a:t>
            </a:r>
          </a:p>
          <a:p>
            <a:r>
              <a:rPr lang="en-US" smtClean="0"/>
              <a:t>How can you tell the difference between a VoCo recording and actual, authentic voice recordings?</a:t>
            </a:r>
          </a:p>
          <a:p>
            <a:endParaRPr lang="en-US" smtClean="0"/>
          </a:p>
        </p:txBody>
      </p:sp>
    </p:spTree>
    <p:extLst>
      <p:ext uri="{BB962C8B-B14F-4D97-AF65-F5344CB8AC3E}">
        <p14:creationId xmlns:p14="http://schemas.microsoft.com/office/powerpoint/2010/main" val="163784093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The Federal Rules of Evidence and VoCo</a:t>
            </a:r>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178100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FRE Are Ill-Prepared For VoCo</a:t>
            </a:r>
            <a:endParaRPr lang="en-US"/>
          </a:p>
        </p:txBody>
      </p:sp>
      <p:sp>
        <p:nvSpPr>
          <p:cNvPr id="3" name="Content Placeholder 2"/>
          <p:cNvSpPr>
            <a:spLocks noGrp="1"/>
          </p:cNvSpPr>
          <p:nvPr>
            <p:ph idx="1"/>
          </p:nvPr>
        </p:nvSpPr>
        <p:spPr/>
        <p:txBody>
          <a:bodyPr/>
          <a:lstStyle/>
          <a:p>
            <a:r>
              <a:rPr lang="en-US" smtClean="0"/>
              <a:t>The Federal Rules of Evidence were enacted at a time when it was extremely difficult to manipulate a voice recording after it was recorded.</a:t>
            </a:r>
          </a:p>
        </p:txBody>
      </p:sp>
    </p:spTree>
    <p:extLst>
      <p:ext uri="{BB962C8B-B14F-4D97-AF65-F5344CB8AC3E}">
        <p14:creationId xmlns:p14="http://schemas.microsoft.com/office/powerpoint/2010/main" val="201188401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ortrait of Nick Mirra"/>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185694" y="1811915"/>
            <a:ext cx="3805103" cy="468788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926118" y="5176363"/>
            <a:ext cx="4876800" cy="1323439"/>
          </a:xfrm>
          <a:prstGeom prst="rect">
            <a:avLst/>
          </a:prstGeom>
          <a:noFill/>
        </p:spPr>
        <p:txBody>
          <a:bodyPr wrap="square" rtlCol="0">
            <a:spAutoFit/>
          </a:bodyPr>
          <a:lstStyle/>
          <a:p>
            <a:r>
              <a:rPr lang="en-US" sz="2000" smtClean="0"/>
              <a:t>Nick Mirra</a:t>
            </a:r>
          </a:p>
          <a:p>
            <a:r>
              <a:rPr lang="en-US" sz="2000" smtClean="0"/>
              <a:t>Woods Rogers, PLC</a:t>
            </a:r>
          </a:p>
          <a:p>
            <a:r>
              <a:rPr lang="en-US" sz="2000" smtClean="0">
                <a:hlinkClick r:id="rId3"/>
              </a:rPr>
              <a:t>nmirra@woodsrogers.com</a:t>
            </a:r>
            <a:endParaRPr lang="en-US" sz="2000" smtClean="0"/>
          </a:p>
          <a:p>
            <a:r>
              <a:rPr lang="en-US" sz="2000" smtClean="0"/>
              <a:t>(540)-983-7681</a:t>
            </a:r>
            <a:endParaRPr lang="en-US" sz="2000"/>
          </a:p>
        </p:txBody>
      </p:sp>
    </p:spTree>
    <p:extLst>
      <p:ext uri="{BB962C8B-B14F-4D97-AF65-F5344CB8AC3E}">
        <p14:creationId xmlns:p14="http://schemas.microsoft.com/office/powerpoint/2010/main" val="141499498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Rule 901(b)(5)</a:t>
            </a:r>
            <a:endParaRPr lang="en-US"/>
          </a:p>
        </p:txBody>
      </p:sp>
      <p:sp>
        <p:nvSpPr>
          <p:cNvPr id="3" name="Content Placeholder 2"/>
          <p:cNvSpPr>
            <a:spLocks noGrp="1"/>
          </p:cNvSpPr>
          <p:nvPr>
            <p:ph idx="1"/>
          </p:nvPr>
        </p:nvSpPr>
        <p:spPr/>
        <p:txBody>
          <a:bodyPr/>
          <a:lstStyle/>
          <a:p>
            <a:r>
              <a:rPr lang="en-US" smtClean="0"/>
              <a:t>Rule 901(b)(5) – an earwitness may testify to their opinion “identifying a person’s voice—whether heard firsthand or through mechanical or electronic transmission or recording—</a:t>
            </a:r>
            <a:r>
              <a:rPr lang="en-US" i="1" smtClean="0"/>
              <a:t>based on hearing the voice at any time under circumstances that connect it with the alleged speaker</a:t>
            </a:r>
            <a:r>
              <a:rPr lang="en-US" smtClean="0"/>
              <a:t>.”</a:t>
            </a:r>
            <a:endParaRPr lang="en-US"/>
          </a:p>
        </p:txBody>
      </p:sp>
    </p:spTree>
    <p:extLst>
      <p:ext uri="{BB962C8B-B14F-4D97-AF65-F5344CB8AC3E}">
        <p14:creationId xmlns:p14="http://schemas.microsoft.com/office/powerpoint/2010/main" val="208581821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Rule 104(b)</a:t>
            </a:r>
            <a:endParaRPr lang="en-US"/>
          </a:p>
        </p:txBody>
      </p:sp>
      <p:sp>
        <p:nvSpPr>
          <p:cNvPr id="3" name="Content Placeholder 2"/>
          <p:cNvSpPr>
            <a:spLocks noGrp="1"/>
          </p:cNvSpPr>
          <p:nvPr>
            <p:ph idx="1"/>
          </p:nvPr>
        </p:nvSpPr>
        <p:spPr/>
        <p:txBody>
          <a:bodyPr/>
          <a:lstStyle/>
          <a:p>
            <a:r>
              <a:rPr lang="en-US" smtClean="0"/>
              <a:t>“When the relevance of evidence depends on whether a fact exists, proof must be introduced sufficient to support a finding that the fact does exist. The court may admit the proposed evidence on the condition that the proof be introduced later.”</a:t>
            </a:r>
          </a:p>
          <a:p>
            <a:r>
              <a:rPr lang="en-US" smtClean="0"/>
              <a:t>The standard in this rule is the provision of evidence that </a:t>
            </a:r>
            <a:r>
              <a:rPr lang="en-US" i="1" smtClean="0"/>
              <a:t>could</a:t>
            </a:r>
            <a:r>
              <a:rPr lang="en-US" smtClean="0"/>
              <a:t> support a finding.</a:t>
            </a:r>
            <a:endParaRPr lang="en-US"/>
          </a:p>
        </p:txBody>
      </p:sp>
    </p:spTree>
    <p:extLst>
      <p:ext uri="{BB962C8B-B14F-4D97-AF65-F5344CB8AC3E}">
        <p14:creationId xmlns:p14="http://schemas.microsoft.com/office/powerpoint/2010/main" val="13527175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Issues Related To Rule 901 And Voice Recordings</a:t>
            </a:r>
            <a:endParaRPr lang="en-US"/>
          </a:p>
        </p:txBody>
      </p:sp>
      <p:sp>
        <p:nvSpPr>
          <p:cNvPr id="3" name="Content Placeholder 2"/>
          <p:cNvSpPr>
            <a:spLocks noGrp="1"/>
          </p:cNvSpPr>
          <p:nvPr>
            <p:ph idx="1"/>
          </p:nvPr>
        </p:nvSpPr>
        <p:spPr/>
        <p:txBody>
          <a:bodyPr>
            <a:normAutofit lnSpcReduction="10000"/>
          </a:bodyPr>
          <a:lstStyle/>
          <a:p>
            <a:r>
              <a:rPr lang="en-US" smtClean="0"/>
              <a:t>Scenario-</a:t>
            </a:r>
          </a:p>
          <a:p>
            <a:pPr lvl="1"/>
            <a:r>
              <a:rPr lang="en-US" smtClean="0"/>
              <a:t>An earwitness testifies that a particular voice recording is indeed the voice of a specific individual. (FRE 901)</a:t>
            </a:r>
          </a:p>
          <a:p>
            <a:pPr lvl="1"/>
            <a:r>
              <a:rPr lang="en-US" smtClean="0"/>
              <a:t>The jury has the responsibility of giving weight to this earwitness’s claim. (FRE 104)</a:t>
            </a:r>
          </a:p>
          <a:p>
            <a:r>
              <a:rPr lang="en-US" smtClean="0"/>
              <a:t>How does the VoCo technology effect the weight of this earwitness’ testimony?</a:t>
            </a:r>
          </a:p>
          <a:p>
            <a:r>
              <a:rPr lang="en-US" smtClean="0"/>
              <a:t>Can a sampled VoCo recording slip in as evidence?</a:t>
            </a:r>
          </a:p>
          <a:p>
            <a:r>
              <a:rPr lang="en-US" smtClean="0"/>
              <a:t>Can a sampled VoCo recording be rebutted?</a:t>
            </a:r>
          </a:p>
        </p:txBody>
      </p:sp>
    </p:spTree>
    <p:extLst>
      <p:ext uri="{BB962C8B-B14F-4D97-AF65-F5344CB8AC3E}">
        <p14:creationId xmlns:p14="http://schemas.microsoft.com/office/powerpoint/2010/main" val="59566612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An Immediate </a:t>
            </a:r>
            <a:r>
              <a:rPr lang="en-US"/>
              <a:t>C</a:t>
            </a:r>
            <a:r>
              <a:rPr lang="en-US" smtClean="0"/>
              <a:t>oncern</a:t>
            </a:r>
            <a:endParaRPr lang="en-US"/>
          </a:p>
        </p:txBody>
      </p:sp>
      <p:sp>
        <p:nvSpPr>
          <p:cNvPr id="3" name="Content Placeholder 2"/>
          <p:cNvSpPr>
            <a:spLocks noGrp="1"/>
          </p:cNvSpPr>
          <p:nvPr>
            <p:ph idx="1"/>
          </p:nvPr>
        </p:nvSpPr>
        <p:spPr/>
        <p:txBody>
          <a:bodyPr>
            <a:normAutofit lnSpcReduction="10000"/>
          </a:bodyPr>
          <a:lstStyle/>
          <a:p>
            <a:r>
              <a:rPr lang="en-US" smtClean="0"/>
              <a:t>Currently the VoCo technology is not mainstream.</a:t>
            </a:r>
          </a:p>
          <a:p>
            <a:r>
              <a:rPr lang="en-US" smtClean="0"/>
              <a:t>A VoCo recording could be used to blindside an opponent.</a:t>
            </a:r>
          </a:p>
          <a:p>
            <a:pPr lvl="1"/>
            <a:r>
              <a:rPr lang="en-US" smtClean="0"/>
              <a:t>That opponent may struggle to sufficiently explain the “smoking-gun” voice recording.</a:t>
            </a:r>
          </a:p>
          <a:p>
            <a:r>
              <a:rPr lang="en-US" smtClean="0"/>
              <a:t>Without awareness, the opponent may be unable to justify even to himself or herself the evidence.</a:t>
            </a:r>
          </a:p>
          <a:p>
            <a:r>
              <a:rPr lang="en-US" smtClean="0"/>
              <a:t>Currently a jury will likely not hear evidence related to a manipulated voice recording.</a:t>
            </a:r>
          </a:p>
          <a:p>
            <a:pPr lvl="1"/>
            <a:r>
              <a:rPr lang="en-US" smtClean="0"/>
              <a:t>Even if they do, can the evidence be properly weighed?</a:t>
            </a:r>
          </a:p>
        </p:txBody>
      </p:sp>
    </p:spTree>
    <p:extLst>
      <p:ext uri="{BB962C8B-B14F-4D97-AF65-F5344CB8AC3E}">
        <p14:creationId xmlns:p14="http://schemas.microsoft.com/office/powerpoint/2010/main" val="337466665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Some Exemplary Court Decisions</a:t>
            </a:r>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1229347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United States v. Dionisio</a:t>
            </a:r>
            <a:endParaRPr lang="en-US"/>
          </a:p>
        </p:txBody>
      </p:sp>
      <p:sp>
        <p:nvSpPr>
          <p:cNvPr id="3" name="Content Placeholder 2"/>
          <p:cNvSpPr>
            <a:spLocks noGrp="1"/>
          </p:cNvSpPr>
          <p:nvPr>
            <p:ph idx="1"/>
          </p:nvPr>
        </p:nvSpPr>
        <p:spPr/>
        <p:txBody>
          <a:bodyPr/>
          <a:lstStyle/>
          <a:p>
            <a:r>
              <a:rPr lang="en-US" smtClean="0"/>
              <a:t>The Supreme Court held that “[n]o person can have a reasonable expectation that others will not know the sound of his voice, any more than he can reasonably expect that his face will be a mystery to the world.”</a:t>
            </a:r>
          </a:p>
          <a:p>
            <a:pPr lvl="1"/>
            <a:r>
              <a:rPr lang="en-US" smtClean="0"/>
              <a:t>As a result of this case, courts can compel a defendant to provide a voice sample in a criminal context.</a:t>
            </a:r>
            <a:endParaRPr lang="en-US"/>
          </a:p>
        </p:txBody>
      </p:sp>
    </p:spTree>
    <p:extLst>
      <p:ext uri="{BB962C8B-B14F-4D97-AF65-F5344CB8AC3E}">
        <p14:creationId xmlns:p14="http://schemas.microsoft.com/office/powerpoint/2010/main" val="345993726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Example</a:t>
            </a:r>
            <a:endParaRPr lang="en-US"/>
          </a:p>
        </p:txBody>
      </p:sp>
      <p:sp>
        <p:nvSpPr>
          <p:cNvPr id="3" name="Content Placeholder 2"/>
          <p:cNvSpPr>
            <a:spLocks noGrp="1"/>
          </p:cNvSpPr>
          <p:nvPr>
            <p:ph idx="1"/>
          </p:nvPr>
        </p:nvSpPr>
        <p:spPr/>
        <p:txBody>
          <a:bodyPr/>
          <a:lstStyle/>
          <a:p>
            <a:r>
              <a:rPr lang="en-US" smtClean="0"/>
              <a:t>In a grand jury, the voice of a defendant is replicated using VoCo and made to admit a relevant subject.</a:t>
            </a:r>
          </a:p>
          <a:p>
            <a:r>
              <a:rPr lang="en-US" smtClean="0"/>
              <a:t>The court compels a defendant voice sample.</a:t>
            </a:r>
          </a:p>
          <a:p>
            <a:r>
              <a:rPr lang="en-US" smtClean="0"/>
              <a:t>The grand jury compares the voices, deems them to be similar, and indicts the defendant based on the falsified voice recording.</a:t>
            </a:r>
          </a:p>
          <a:p>
            <a:endParaRPr lang="en-US"/>
          </a:p>
        </p:txBody>
      </p:sp>
    </p:spTree>
    <p:extLst>
      <p:ext uri="{BB962C8B-B14F-4D97-AF65-F5344CB8AC3E}">
        <p14:creationId xmlns:p14="http://schemas.microsoft.com/office/powerpoint/2010/main" val="129099106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United States v. Basey</a:t>
            </a:r>
            <a:endParaRPr lang="en-US"/>
          </a:p>
        </p:txBody>
      </p:sp>
      <p:sp>
        <p:nvSpPr>
          <p:cNvPr id="3" name="Content Placeholder 2"/>
          <p:cNvSpPr>
            <a:spLocks noGrp="1"/>
          </p:cNvSpPr>
          <p:nvPr>
            <p:ph idx="1"/>
          </p:nvPr>
        </p:nvSpPr>
        <p:spPr/>
        <p:txBody>
          <a:bodyPr/>
          <a:lstStyle/>
          <a:p>
            <a:r>
              <a:rPr lang="en-US" smtClean="0"/>
              <a:t>Identification of the defendant by one individual was sufficient to establish that the defendant was the voice on a recording.</a:t>
            </a:r>
          </a:p>
          <a:p>
            <a:r>
              <a:rPr lang="en-US" smtClean="0"/>
              <a:t>9th Circuit holding – voice identification, witness testimony to use of an alias, and recorded telephone conversations were sufficient evidence to identify a defendant.</a:t>
            </a:r>
          </a:p>
          <a:p>
            <a:r>
              <a:rPr lang="en-US" smtClean="0"/>
              <a:t>How does VoCo make this holding and this case problematic?</a:t>
            </a:r>
            <a:endParaRPr lang="en-US"/>
          </a:p>
        </p:txBody>
      </p:sp>
    </p:spTree>
    <p:extLst>
      <p:ext uri="{BB962C8B-B14F-4D97-AF65-F5344CB8AC3E}">
        <p14:creationId xmlns:p14="http://schemas.microsoft.com/office/powerpoint/2010/main" val="169325379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Looking to Analagous Technologies: Photoshop</a:t>
            </a:r>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2658742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Comparing Photoshop and VoCo</a:t>
            </a:r>
            <a:endParaRPr lang="en-US"/>
          </a:p>
        </p:txBody>
      </p:sp>
      <p:sp>
        <p:nvSpPr>
          <p:cNvPr id="3" name="Content Placeholder 2"/>
          <p:cNvSpPr>
            <a:spLocks noGrp="1"/>
          </p:cNvSpPr>
          <p:nvPr>
            <p:ph idx="1"/>
          </p:nvPr>
        </p:nvSpPr>
        <p:spPr/>
        <p:txBody>
          <a:bodyPr/>
          <a:lstStyle/>
          <a:p>
            <a:r>
              <a:rPr lang="en-US" smtClean="0"/>
              <a:t>Photoshop enables the manipulation of photographs and other images in order to produce a wholly altered and convincing image.</a:t>
            </a:r>
          </a:p>
          <a:p>
            <a:r>
              <a:rPr lang="en-US" smtClean="0"/>
              <a:t>VoCo can manipulate previous voice recordings of an individual, and then combine those voice recordings with a user generated typed text to create a new recording in the target individual’s voice.</a:t>
            </a:r>
          </a:p>
          <a:p>
            <a:pPr lvl="1"/>
            <a:r>
              <a:rPr lang="en-US" smtClean="0"/>
              <a:t>Photoshop = visual; VoCo = audio.</a:t>
            </a:r>
          </a:p>
          <a:p>
            <a:r>
              <a:rPr lang="en-US" smtClean="0"/>
              <a:t>In order to predict how VoCo will be addressed by courts, an analysis of how courts address Photoshop is insightful.</a:t>
            </a:r>
            <a:endParaRPr lang="en-US"/>
          </a:p>
        </p:txBody>
      </p:sp>
    </p:spTree>
    <p:extLst>
      <p:ext uri="{BB962C8B-B14F-4D97-AF65-F5344CB8AC3E}">
        <p14:creationId xmlns:p14="http://schemas.microsoft.com/office/powerpoint/2010/main" val="38918658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Introduction</a:t>
            </a:r>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001239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Courts and Photoshop</a:t>
            </a:r>
            <a:endParaRPr lang="en-US"/>
          </a:p>
        </p:txBody>
      </p:sp>
      <p:sp>
        <p:nvSpPr>
          <p:cNvPr id="3" name="Content Placeholder 2"/>
          <p:cNvSpPr>
            <a:spLocks noGrp="1"/>
          </p:cNvSpPr>
          <p:nvPr>
            <p:ph idx="1"/>
          </p:nvPr>
        </p:nvSpPr>
        <p:spPr/>
        <p:txBody>
          <a:bodyPr>
            <a:normAutofit/>
          </a:bodyPr>
          <a:lstStyle/>
          <a:p>
            <a:r>
              <a:rPr lang="en-US" smtClean="0"/>
              <a:t>Photographs must be (1) relevant and (2) authentic in order to be introduced as evidence.</a:t>
            </a:r>
          </a:p>
          <a:p>
            <a:pPr lvl="1"/>
            <a:r>
              <a:rPr lang="en-US" smtClean="0"/>
              <a:t>Photoshop has made it nearly impossible to detect alterations to photographs.</a:t>
            </a:r>
          </a:p>
          <a:p>
            <a:r>
              <a:rPr lang="en-US" smtClean="0"/>
              <a:t>Under the current rules, it is sufficient to prove authenticity and relevance of a photograph if a witness on the stand testifies that the photograph accurately depicts the scene as they saw it.</a:t>
            </a:r>
            <a:endParaRPr lang="en-US"/>
          </a:p>
        </p:txBody>
      </p:sp>
    </p:spTree>
    <p:extLst>
      <p:ext uri="{BB962C8B-B14F-4D97-AF65-F5344CB8AC3E}">
        <p14:creationId xmlns:p14="http://schemas.microsoft.com/office/powerpoint/2010/main" val="78657643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Courts and Photoshop</a:t>
            </a:r>
            <a:endParaRPr lang="en-US"/>
          </a:p>
        </p:txBody>
      </p:sp>
      <p:sp>
        <p:nvSpPr>
          <p:cNvPr id="3" name="Content Placeholder 2"/>
          <p:cNvSpPr>
            <a:spLocks noGrp="1"/>
          </p:cNvSpPr>
          <p:nvPr>
            <p:ph idx="1"/>
          </p:nvPr>
        </p:nvSpPr>
        <p:spPr/>
        <p:txBody>
          <a:bodyPr/>
          <a:lstStyle/>
          <a:p>
            <a:r>
              <a:rPr lang="en-US" smtClean="0"/>
              <a:t>In an effort to combat tampering, there is an emerging practice where digital photographs are authenticated and verified via metadata.</a:t>
            </a:r>
          </a:p>
          <a:p>
            <a:pPr lvl="1"/>
            <a:r>
              <a:rPr lang="en-US" smtClean="0"/>
              <a:t>Photographic Metadata can include the author, date created, data of modification, and file statistics.</a:t>
            </a:r>
          </a:p>
          <a:p>
            <a:r>
              <a:rPr lang="en-US" smtClean="0"/>
              <a:t>The metadata is “attached” to the digital photograph’s file.</a:t>
            </a:r>
          </a:p>
          <a:p>
            <a:r>
              <a:rPr lang="en-US" smtClean="0"/>
              <a:t>Unfortunately, metadata can be readily altered by moderately technologically inclined actors.</a:t>
            </a:r>
            <a:endParaRPr lang="en-US"/>
          </a:p>
        </p:txBody>
      </p:sp>
    </p:spTree>
    <p:extLst>
      <p:ext uri="{BB962C8B-B14F-4D97-AF65-F5344CB8AC3E}">
        <p14:creationId xmlns:p14="http://schemas.microsoft.com/office/powerpoint/2010/main" val="410973875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Courts and Photoshop	</a:t>
            </a:r>
            <a:endParaRPr lang="en-US"/>
          </a:p>
        </p:txBody>
      </p:sp>
      <p:sp>
        <p:nvSpPr>
          <p:cNvPr id="3" name="Content Placeholder 2"/>
          <p:cNvSpPr>
            <a:spLocks noGrp="1"/>
          </p:cNvSpPr>
          <p:nvPr>
            <p:ph idx="1"/>
          </p:nvPr>
        </p:nvSpPr>
        <p:spPr/>
        <p:txBody>
          <a:bodyPr/>
          <a:lstStyle/>
          <a:p>
            <a:r>
              <a:rPr lang="en-US" smtClean="0"/>
              <a:t>Illegal modifications to photographs are likely to fall under the veil of false declarations as enumerated in 18 U.S.C. § 1623.</a:t>
            </a:r>
          </a:p>
          <a:p>
            <a:pPr lvl="1"/>
            <a:r>
              <a:rPr lang="en-US" smtClean="0"/>
              <a:t>The modifications to the photograph are being falsely represented as true.</a:t>
            </a:r>
          </a:p>
          <a:p>
            <a:pPr lvl="1"/>
            <a:r>
              <a:rPr lang="en-US" smtClean="0"/>
              <a:t>Penalty – fine and up to five years of imprisonment.</a:t>
            </a:r>
          </a:p>
          <a:p>
            <a:r>
              <a:rPr lang="en-US" smtClean="0"/>
              <a:t>Because photographic alteration techniques are so covert, the risk of detection could be substantially outweighed by the reward of victory at trial – just like VoCo. </a:t>
            </a:r>
            <a:endParaRPr lang="en-US"/>
          </a:p>
        </p:txBody>
      </p:sp>
    </p:spTree>
    <p:extLst>
      <p:ext uri="{BB962C8B-B14F-4D97-AF65-F5344CB8AC3E}">
        <p14:creationId xmlns:p14="http://schemas.microsoft.com/office/powerpoint/2010/main" val="2496041178"/>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How Should Courts Handle Project VoCo?</a:t>
            </a:r>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17947568"/>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Courts and VoCo</a:t>
            </a:r>
            <a:endParaRPr lang="en-US"/>
          </a:p>
        </p:txBody>
      </p:sp>
      <p:sp>
        <p:nvSpPr>
          <p:cNvPr id="3" name="Content Placeholder 2"/>
          <p:cNvSpPr>
            <a:spLocks noGrp="1"/>
          </p:cNvSpPr>
          <p:nvPr>
            <p:ph idx="1"/>
          </p:nvPr>
        </p:nvSpPr>
        <p:spPr/>
        <p:txBody>
          <a:bodyPr>
            <a:normAutofit/>
          </a:bodyPr>
          <a:lstStyle/>
          <a:p>
            <a:r>
              <a:rPr lang="en-US" smtClean="0"/>
              <a:t>The Federal Rules of Evidence must adapt.</a:t>
            </a:r>
          </a:p>
          <a:p>
            <a:r>
              <a:rPr lang="en-US" smtClean="0"/>
              <a:t>Three possible solutions:</a:t>
            </a:r>
          </a:p>
          <a:p>
            <a:pPr marL="971550" lvl="1" indent="-514350">
              <a:buFont typeface="+mj-lt"/>
              <a:buAutoNum type="arabicPeriod"/>
            </a:pPr>
            <a:r>
              <a:rPr lang="en-US" smtClean="0"/>
              <a:t>The </a:t>
            </a:r>
            <a:r>
              <a:rPr lang="en-US"/>
              <a:t>law could remain exactly the </a:t>
            </a:r>
            <a:r>
              <a:rPr lang="en-US" smtClean="0"/>
              <a:t>same.</a:t>
            </a:r>
            <a:endParaRPr lang="en-US"/>
          </a:p>
          <a:p>
            <a:pPr marL="971550" lvl="1" indent="-514350">
              <a:buFont typeface="+mj-lt"/>
              <a:buAutoNum type="arabicPeriod"/>
            </a:pPr>
            <a:r>
              <a:rPr lang="en-US"/>
              <a:t>The law could </a:t>
            </a:r>
            <a:r>
              <a:rPr lang="en-US" smtClean="0"/>
              <a:t>require a metadata expert testify as to the validity and veracity of </a:t>
            </a:r>
            <a:r>
              <a:rPr lang="en-US" i="1" smtClean="0"/>
              <a:t>all </a:t>
            </a:r>
            <a:r>
              <a:rPr lang="en-US" smtClean="0"/>
              <a:t>native digital, or retroactively digitized, voice recordings in accord to the </a:t>
            </a:r>
            <a:r>
              <a:rPr lang="en-US" i="1" smtClean="0"/>
              <a:t>Daubert</a:t>
            </a:r>
            <a:r>
              <a:rPr lang="en-US" smtClean="0"/>
              <a:t> standard.</a:t>
            </a:r>
            <a:endParaRPr lang="en-US"/>
          </a:p>
          <a:p>
            <a:pPr marL="971550" lvl="1" indent="-514350">
              <a:buFont typeface="+mj-lt"/>
              <a:buAutoNum type="arabicPeriod"/>
            </a:pPr>
            <a:r>
              <a:rPr lang="en-US" smtClean="0"/>
              <a:t>The law could adopt a threshold standard where expert testimony regarding metadata would be required after a triggering event. </a:t>
            </a:r>
            <a:endParaRPr lang="en-US"/>
          </a:p>
        </p:txBody>
      </p:sp>
    </p:spTree>
    <p:extLst>
      <p:ext uri="{BB962C8B-B14F-4D97-AF65-F5344CB8AC3E}">
        <p14:creationId xmlns:p14="http://schemas.microsoft.com/office/powerpoint/2010/main" val="87596865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Option 1: If The Law Remains The Same</a:t>
            </a:r>
            <a:endParaRPr lang="en-US"/>
          </a:p>
        </p:txBody>
      </p:sp>
      <p:sp>
        <p:nvSpPr>
          <p:cNvPr id="3" name="Content Placeholder 2"/>
          <p:cNvSpPr>
            <a:spLocks noGrp="1"/>
          </p:cNvSpPr>
          <p:nvPr>
            <p:ph idx="1"/>
          </p:nvPr>
        </p:nvSpPr>
        <p:spPr/>
        <p:txBody>
          <a:bodyPr/>
          <a:lstStyle/>
          <a:p>
            <a:r>
              <a:rPr lang="en-US" smtClean="0"/>
              <a:t>The Federal Rules of Evidence are not equipped to handle VoCo or similar emerging technologies. </a:t>
            </a:r>
            <a:endParaRPr lang="en-US"/>
          </a:p>
        </p:txBody>
      </p:sp>
    </p:spTree>
    <p:extLst>
      <p:ext uri="{BB962C8B-B14F-4D97-AF65-F5344CB8AC3E}">
        <p14:creationId xmlns:p14="http://schemas.microsoft.com/office/powerpoint/2010/main" val="2776544171"/>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If Metadata Is Required For Every Piece Of Voice Evidence</a:t>
            </a:r>
            <a:endParaRPr lang="en-US"/>
          </a:p>
        </p:txBody>
      </p:sp>
      <p:sp>
        <p:nvSpPr>
          <p:cNvPr id="3" name="Content Placeholder 2"/>
          <p:cNvSpPr>
            <a:spLocks noGrp="1"/>
          </p:cNvSpPr>
          <p:nvPr>
            <p:ph idx="1"/>
          </p:nvPr>
        </p:nvSpPr>
        <p:spPr/>
        <p:txBody>
          <a:bodyPr/>
          <a:lstStyle/>
          <a:p>
            <a:r>
              <a:rPr lang="en-US" smtClean="0"/>
              <a:t>The courts would become clogged.</a:t>
            </a:r>
          </a:p>
          <a:p>
            <a:r>
              <a:rPr lang="en-US" smtClean="0"/>
              <a:t>The timeframe of litigation would increase significantly.</a:t>
            </a:r>
          </a:p>
          <a:p>
            <a:r>
              <a:rPr lang="en-US" smtClean="0"/>
              <a:t>The cost of litigation would increase significantly.</a:t>
            </a:r>
          </a:p>
          <a:p>
            <a:pPr lvl="1"/>
            <a:r>
              <a:rPr lang="en-US" smtClean="0"/>
              <a:t>Add another expert witness to the list. </a:t>
            </a:r>
            <a:endParaRPr lang="en-US"/>
          </a:p>
        </p:txBody>
      </p:sp>
    </p:spTree>
    <p:extLst>
      <p:ext uri="{BB962C8B-B14F-4D97-AF65-F5344CB8AC3E}">
        <p14:creationId xmlns:p14="http://schemas.microsoft.com/office/powerpoint/2010/main" val="2379559000"/>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If A Threshold Standard Is Adopted</a:t>
            </a:r>
            <a:endParaRPr lang="en-US"/>
          </a:p>
        </p:txBody>
      </p:sp>
      <p:sp>
        <p:nvSpPr>
          <p:cNvPr id="3" name="Content Placeholder 2"/>
          <p:cNvSpPr>
            <a:spLocks noGrp="1"/>
          </p:cNvSpPr>
          <p:nvPr>
            <p:ph idx="1"/>
          </p:nvPr>
        </p:nvSpPr>
        <p:spPr/>
        <p:txBody>
          <a:bodyPr/>
          <a:lstStyle/>
          <a:p>
            <a:r>
              <a:rPr lang="en-US" smtClean="0"/>
              <a:t>Rule 901 would still be the general rule that applies to voice evidence.</a:t>
            </a:r>
          </a:p>
          <a:p>
            <a:r>
              <a:rPr lang="en-US" i="1" smtClean="0"/>
              <a:t>If </a:t>
            </a:r>
            <a:r>
              <a:rPr lang="en-US" smtClean="0"/>
              <a:t>the opponent of the evidence is able to demonstrate a plausibility of tampering with the evidence, an expert should be required.</a:t>
            </a:r>
          </a:p>
          <a:p>
            <a:pPr lvl="1"/>
            <a:r>
              <a:rPr lang="en-US" smtClean="0"/>
              <a:t>At this point, a metadata expert would need to demonstrate that the voice recording has not tampered with or manipulated.</a:t>
            </a:r>
          </a:p>
          <a:p>
            <a:pPr lvl="1"/>
            <a:r>
              <a:rPr lang="en-US" smtClean="0"/>
              <a:t>After the expert testimony, a jury should be able to more properly assess the weight of evidence.</a:t>
            </a:r>
          </a:p>
        </p:txBody>
      </p:sp>
    </p:spTree>
    <p:extLst>
      <p:ext uri="{BB962C8B-B14F-4D97-AF65-F5344CB8AC3E}">
        <p14:creationId xmlns:p14="http://schemas.microsoft.com/office/powerpoint/2010/main" val="3504764934"/>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Conclusion</a:t>
            </a:r>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29455413"/>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Current Status</a:t>
            </a:r>
            <a:endParaRPr lang="en-US"/>
          </a:p>
        </p:txBody>
      </p:sp>
      <p:sp>
        <p:nvSpPr>
          <p:cNvPr id="3" name="Content Placeholder 2"/>
          <p:cNvSpPr>
            <a:spLocks noGrp="1"/>
          </p:cNvSpPr>
          <p:nvPr>
            <p:ph idx="1"/>
          </p:nvPr>
        </p:nvSpPr>
        <p:spPr/>
        <p:txBody>
          <a:bodyPr/>
          <a:lstStyle/>
          <a:p>
            <a:r>
              <a:rPr lang="en-US" smtClean="0"/>
              <a:t>Under the current Federal Rules of Evidence, almost nothing prevents a voice recording created by VoCo as being introduced as authentic evidence.</a:t>
            </a:r>
            <a:endParaRPr lang="en-US"/>
          </a:p>
        </p:txBody>
      </p:sp>
    </p:spTree>
    <p:extLst>
      <p:ext uri="{BB962C8B-B14F-4D97-AF65-F5344CB8AC3E}">
        <p14:creationId xmlns:p14="http://schemas.microsoft.com/office/powerpoint/2010/main" val="216589850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Why Voice Recordings Matter</a:t>
            </a:r>
            <a:endParaRPr lang="en-US"/>
          </a:p>
        </p:txBody>
      </p:sp>
      <p:sp>
        <p:nvSpPr>
          <p:cNvPr id="3" name="Content Placeholder 2"/>
          <p:cNvSpPr>
            <a:spLocks noGrp="1"/>
          </p:cNvSpPr>
          <p:nvPr>
            <p:ph idx="1"/>
          </p:nvPr>
        </p:nvSpPr>
        <p:spPr/>
        <p:txBody>
          <a:bodyPr/>
          <a:lstStyle/>
          <a:p>
            <a:r>
              <a:rPr lang="en-US" smtClean="0"/>
              <a:t>Our voices uniquely identify us– it is a “vocal fingerprint.”</a:t>
            </a:r>
          </a:p>
          <a:p>
            <a:r>
              <a:rPr lang="en-US" smtClean="0"/>
              <a:t>As a result, our words have become intertwined with our identity.</a:t>
            </a:r>
          </a:p>
          <a:p>
            <a:r>
              <a:rPr lang="en-US" smtClean="0"/>
              <a:t>Voice recordings and identification have become essential to the legal process.</a:t>
            </a:r>
            <a:endParaRPr lang="en-US"/>
          </a:p>
        </p:txBody>
      </p:sp>
    </p:spTree>
    <p:extLst>
      <p:ext uri="{BB962C8B-B14F-4D97-AF65-F5344CB8AC3E}">
        <p14:creationId xmlns:p14="http://schemas.microsoft.com/office/powerpoint/2010/main" val="3784348805"/>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Next Steps</a:t>
            </a:r>
            <a:endParaRPr lang="en-US"/>
          </a:p>
        </p:txBody>
      </p:sp>
      <p:sp>
        <p:nvSpPr>
          <p:cNvPr id="3" name="Content Placeholder 2"/>
          <p:cNvSpPr>
            <a:spLocks noGrp="1"/>
          </p:cNvSpPr>
          <p:nvPr>
            <p:ph idx="1"/>
          </p:nvPr>
        </p:nvSpPr>
        <p:spPr/>
        <p:txBody>
          <a:bodyPr/>
          <a:lstStyle/>
          <a:p>
            <a:r>
              <a:rPr lang="en-US" smtClean="0"/>
              <a:t>Practitioners must become aware the VoCo and similar technologies exists, are emerging, and are evolving to become even more realistic.</a:t>
            </a:r>
          </a:p>
          <a:p>
            <a:r>
              <a:rPr lang="en-US" smtClean="0"/>
              <a:t>The Federal Rules of Evidence should be amended to account for the proliferation of such technology.</a:t>
            </a:r>
          </a:p>
          <a:p>
            <a:pPr lvl="1"/>
            <a:r>
              <a:rPr lang="en-US" smtClean="0"/>
              <a:t>The FRE should adopt a threshold showing.</a:t>
            </a:r>
            <a:endParaRPr lang="en-US"/>
          </a:p>
        </p:txBody>
      </p:sp>
    </p:spTree>
    <p:extLst>
      <p:ext uri="{BB962C8B-B14F-4D97-AF65-F5344CB8AC3E}">
        <p14:creationId xmlns:p14="http://schemas.microsoft.com/office/powerpoint/2010/main" val="2081064179"/>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Essential Questions - Revisited</a:t>
            </a:r>
            <a:endParaRPr lang="en-US"/>
          </a:p>
        </p:txBody>
      </p:sp>
      <p:sp>
        <p:nvSpPr>
          <p:cNvPr id="3" name="Content Placeholder 2"/>
          <p:cNvSpPr>
            <a:spLocks noGrp="1"/>
          </p:cNvSpPr>
          <p:nvPr>
            <p:ph idx="1"/>
          </p:nvPr>
        </p:nvSpPr>
        <p:spPr/>
        <p:txBody>
          <a:bodyPr/>
          <a:lstStyle/>
          <a:p>
            <a:r>
              <a:rPr lang="en-US" smtClean="0"/>
              <a:t>How reliable is voice evidence?</a:t>
            </a:r>
          </a:p>
          <a:p>
            <a:r>
              <a:rPr lang="en-US" smtClean="0"/>
              <a:t>How do the Federal Rules of Evidence prevent modified voice recordings from being authenticated as evidence?</a:t>
            </a:r>
          </a:p>
          <a:p>
            <a:r>
              <a:rPr lang="en-US" smtClean="0"/>
              <a:t>How do the Federal Rules of Evidence need to be amended to account for emerging technologies that alter vocal recordings?</a:t>
            </a:r>
            <a:endParaRPr lang="en-US"/>
          </a:p>
        </p:txBody>
      </p:sp>
    </p:spTree>
    <p:extLst>
      <p:ext uri="{BB962C8B-B14F-4D97-AF65-F5344CB8AC3E}">
        <p14:creationId xmlns:p14="http://schemas.microsoft.com/office/powerpoint/2010/main" val="2097458218"/>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Citations</a:t>
            </a:r>
            <a:endParaRPr lang="en-US"/>
          </a:p>
        </p:txBody>
      </p:sp>
      <p:sp>
        <p:nvSpPr>
          <p:cNvPr id="3" name="Content Placeholder 2"/>
          <p:cNvSpPr>
            <a:spLocks noGrp="1"/>
          </p:cNvSpPr>
          <p:nvPr>
            <p:ph idx="1"/>
          </p:nvPr>
        </p:nvSpPr>
        <p:spPr/>
        <p:txBody>
          <a:bodyPr/>
          <a:lstStyle/>
          <a:p>
            <a:r>
              <a:rPr lang="en-US">
                <a:hlinkClick r:id="rId2"/>
              </a:rPr>
              <a:t>http://</a:t>
            </a:r>
            <a:r>
              <a:rPr lang="en-US" smtClean="0">
                <a:hlinkClick r:id="rId2"/>
              </a:rPr>
              <a:t>jolt.richmond.edu/files/2018/10/Mirra-FE.pdf</a:t>
            </a:r>
            <a:endParaRPr lang="en-US" smtClean="0"/>
          </a:p>
          <a:p>
            <a:endParaRPr lang="en-US"/>
          </a:p>
          <a:p>
            <a:pPr marL="0" indent="0">
              <a:buNone/>
            </a:pPr>
            <a:endParaRPr lang="en-US"/>
          </a:p>
        </p:txBody>
      </p:sp>
    </p:spTree>
    <p:extLst>
      <p:ext uri="{BB962C8B-B14F-4D97-AF65-F5344CB8AC3E}">
        <p14:creationId xmlns:p14="http://schemas.microsoft.com/office/powerpoint/2010/main" val="867821253"/>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Thank you!</a:t>
            </a:r>
            <a:endParaRPr lang="en-US"/>
          </a:p>
        </p:txBody>
      </p:sp>
      <p:sp>
        <p:nvSpPr>
          <p:cNvPr id="3" name="Text Placeholder 2"/>
          <p:cNvSpPr>
            <a:spLocks noGrp="1"/>
          </p:cNvSpPr>
          <p:nvPr>
            <p:ph type="body" idx="1"/>
          </p:nvPr>
        </p:nvSpPr>
        <p:spPr/>
        <p:txBody>
          <a:bodyPr/>
          <a:lstStyle/>
          <a:p>
            <a:r>
              <a:rPr lang="en-US" smtClean="0">
                <a:solidFill>
                  <a:schemeClr val="tx1">
                    <a:lumMod val="65000"/>
                    <a:lumOff val="35000"/>
                  </a:schemeClr>
                </a:solidFill>
              </a:rPr>
              <a:t>Questions?</a:t>
            </a:r>
            <a:endParaRPr lang="en-US">
              <a:solidFill>
                <a:schemeClr val="tx1">
                  <a:lumMod val="65000"/>
                  <a:lumOff val="35000"/>
                </a:schemeClr>
              </a:solidFill>
            </a:endParaRPr>
          </a:p>
        </p:txBody>
      </p:sp>
    </p:spTree>
    <p:extLst>
      <p:ext uri="{BB962C8B-B14F-4D97-AF65-F5344CB8AC3E}">
        <p14:creationId xmlns:p14="http://schemas.microsoft.com/office/powerpoint/2010/main" val="247156715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Evolution Of Technology</a:t>
            </a:r>
            <a:endParaRPr lang="en-US"/>
          </a:p>
        </p:txBody>
      </p:sp>
      <p:sp>
        <p:nvSpPr>
          <p:cNvPr id="3" name="Content Placeholder 2"/>
          <p:cNvSpPr>
            <a:spLocks noGrp="1"/>
          </p:cNvSpPr>
          <p:nvPr>
            <p:ph idx="1"/>
          </p:nvPr>
        </p:nvSpPr>
        <p:spPr/>
        <p:txBody>
          <a:bodyPr/>
          <a:lstStyle/>
          <a:p>
            <a:r>
              <a:rPr lang="en-US" smtClean="0"/>
              <a:t>Evidence can be manipulated with more sophistication and in more ways than just a few years ago.</a:t>
            </a:r>
          </a:p>
          <a:p>
            <a:r>
              <a:rPr lang="en-US" smtClean="0"/>
              <a:t>With advances in technology come new problems—problems that were not issues prior to the new invention.</a:t>
            </a:r>
          </a:p>
          <a:p>
            <a:r>
              <a:rPr lang="en-US" smtClean="0"/>
              <a:t>New technology can both benefit and wreak havoc on the practice law.</a:t>
            </a:r>
            <a:endParaRPr lang="en-US"/>
          </a:p>
        </p:txBody>
      </p:sp>
    </p:spTree>
    <p:extLst>
      <p:ext uri="{BB962C8B-B14F-4D97-AF65-F5344CB8AC3E}">
        <p14:creationId xmlns:p14="http://schemas.microsoft.com/office/powerpoint/2010/main" val="180239810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Law Must Weigh Technology</a:t>
            </a:r>
            <a:endParaRPr lang="en-US"/>
          </a:p>
        </p:txBody>
      </p:sp>
      <p:sp>
        <p:nvSpPr>
          <p:cNvPr id="3" name="Content Placeholder 2"/>
          <p:cNvSpPr>
            <a:spLocks noGrp="1"/>
          </p:cNvSpPr>
          <p:nvPr>
            <p:ph idx="1"/>
          </p:nvPr>
        </p:nvSpPr>
        <p:spPr/>
        <p:txBody>
          <a:bodyPr/>
          <a:lstStyle/>
          <a:p>
            <a:r>
              <a:rPr lang="en-US" smtClean="0"/>
              <a:t>Courts must weigh whether new technologies will provide novel forms for evidence, threaten existing and well-established forms of evidence, or both.</a:t>
            </a:r>
          </a:p>
          <a:p>
            <a:pPr lvl="1"/>
            <a:r>
              <a:rPr lang="en-US" smtClean="0"/>
              <a:t>This does not always happen quickly. </a:t>
            </a:r>
          </a:p>
          <a:p>
            <a:pPr lvl="1"/>
            <a:r>
              <a:rPr lang="en-US" smtClean="0"/>
              <a:t>Reactive instead of proactive. </a:t>
            </a:r>
          </a:p>
          <a:p>
            <a:r>
              <a:rPr lang="en-US" smtClean="0"/>
              <a:t>Example– when the Federal Rules of Evidence were enacted, the medium to capture voice recordings was analog tape recordings. Now voice recordings are digitized. </a:t>
            </a:r>
            <a:endParaRPr lang="en-US"/>
          </a:p>
        </p:txBody>
      </p:sp>
    </p:spTree>
    <p:extLst>
      <p:ext uri="{BB962C8B-B14F-4D97-AF65-F5344CB8AC3E}">
        <p14:creationId xmlns:p14="http://schemas.microsoft.com/office/powerpoint/2010/main" val="238642502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Current Status Of The Law</a:t>
            </a:r>
            <a:endParaRPr lang="en-US"/>
          </a:p>
        </p:txBody>
      </p:sp>
      <p:sp>
        <p:nvSpPr>
          <p:cNvPr id="3" name="Content Placeholder 2"/>
          <p:cNvSpPr>
            <a:spLocks noGrp="1"/>
          </p:cNvSpPr>
          <p:nvPr>
            <p:ph idx="1"/>
          </p:nvPr>
        </p:nvSpPr>
        <p:spPr/>
        <p:txBody>
          <a:bodyPr/>
          <a:lstStyle/>
          <a:p>
            <a:r>
              <a:rPr lang="en-US" smtClean="0"/>
              <a:t>Current laws that govern the admissibility of voice recordings are based on the assumption that juries are capable of assigning the weight of the evidence. </a:t>
            </a:r>
          </a:p>
          <a:p>
            <a:r>
              <a:rPr lang="en-US" smtClean="0"/>
              <a:t>With new technologies, such as Adobe’s Project VoCo, juries would be unable to distinguish computer generated speech from a true recording of that actual specific person.</a:t>
            </a:r>
            <a:endParaRPr lang="en-US"/>
          </a:p>
        </p:txBody>
      </p:sp>
    </p:spTree>
    <p:extLst>
      <p:ext uri="{BB962C8B-B14F-4D97-AF65-F5344CB8AC3E}">
        <p14:creationId xmlns:p14="http://schemas.microsoft.com/office/powerpoint/2010/main" val="56296464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Essential Questions</a:t>
            </a:r>
            <a:endParaRPr lang="en-US"/>
          </a:p>
        </p:txBody>
      </p:sp>
      <p:sp>
        <p:nvSpPr>
          <p:cNvPr id="3" name="Content Placeholder 2"/>
          <p:cNvSpPr>
            <a:spLocks noGrp="1"/>
          </p:cNvSpPr>
          <p:nvPr>
            <p:ph idx="1"/>
          </p:nvPr>
        </p:nvSpPr>
        <p:spPr/>
        <p:txBody>
          <a:bodyPr/>
          <a:lstStyle/>
          <a:p>
            <a:pPr marL="514350" indent="-514350">
              <a:buFont typeface="+mj-lt"/>
              <a:buAutoNum type="arabicPeriod"/>
            </a:pPr>
            <a:r>
              <a:rPr lang="en-US" smtClean="0"/>
              <a:t>How reliable is voice evidence?</a:t>
            </a:r>
          </a:p>
          <a:p>
            <a:pPr marL="514350" indent="-514350">
              <a:buFont typeface="+mj-lt"/>
              <a:buAutoNum type="arabicPeriod"/>
            </a:pPr>
            <a:r>
              <a:rPr lang="en-US" smtClean="0"/>
              <a:t>How do the Federal Rules of Evidence prevent modified voice recordings from being authenticated as evidence?</a:t>
            </a:r>
          </a:p>
          <a:p>
            <a:pPr marL="514350" indent="-514350">
              <a:buFont typeface="+mj-lt"/>
              <a:buAutoNum type="arabicPeriod"/>
            </a:pPr>
            <a:r>
              <a:rPr lang="en-US" smtClean="0"/>
              <a:t>How do the Federal Rules of Evidence need to be amended to account for emerging technologies that alter vocal recordings?</a:t>
            </a:r>
            <a:endParaRPr lang="en-US"/>
          </a:p>
        </p:txBody>
      </p:sp>
    </p:spTree>
    <p:extLst>
      <p:ext uri="{BB962C8B-B14F-4D97-AF65-F5344CB8AC3E}">
        <p14:creationId xmlns:p14="http://schemas.microsoft.com/office/powerpoint/2010/main" val="216493195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Past Relevant Technologies</a:t>
            </a:r>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87474431"/>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7763.0"/>
  <p:tag name="AS_RELEASE_DATE" val="2018.03.09"/>
  <p:tag name="AS_TITLE" val="Aspose.Slides for .NET 4.0"/>
  <p:tag name="AS_VERSION" val="18.3"/>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2218</Words>
  <Application>Microsoft Macintosh PowerPoint</Application>
  <PresentationFormat>Widescreen</PresentationFormat>
  <Paragraphs>172</Paragraphs>
  <Slides>43</Slides>
  <Notes>14</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Calibri</vt:lpstr>
      <vt:lpstr>Garamond</vt:lpstr>
      <vt:lpstr>Georgia</vt:lpstr>
      <vt:lpstr>Segoe UI</vt:lpstr>
      <vt:lpstr>1_Office Theme</vt:lpstr>
      <vt:lpstr>The Evidentiary Impact of Emerging Voice Editing Software</vt:lpstr>
      <vt:lpstr>PowerPoint Presentation</vt:lpstr>
      <vt:lpstr>Introduction</vt:lpstr>
      <vt:lpstr>Why Voice Recordings Matter</vt:lpstr>
      <vt:lpstr>The Evolution Of Technology</vt:lpstr>
      <vt:lpstr>Law Must Weigh Technology</vt:lpstr>
      <vt:lpstr>Current Status Of The Law</vt:lpstr>
      <vt:lpstr>The Essential Questions</vt:lpstr>
      <vt:lpstr>Past Relevant Technologies</vt:lpstr>
      <vt:lpstr>Previous Relevant Technologies</vt:lpstr>
      <vt:lpstr>Previous Relevant Technologies</vt:lpstr>
      <vt:lpstr>Previous Relevant Technologies</vt:lpstr>
      <vt:lpstr>About Project VoCo</vt:lpstr>
      <vt:lpstr>Project VoCo</vt:lpstr>
      <vt:lpstr>How does VoCo work?</vt:lpstr>
      <vt:lpstr>A Quick Look (video courtesy of YouTube &amp; Adobe)</vt:lpstr>
      <vt:lpstr>Legal Concerns – Project VoCo</vt:lpstr>
      <vt:lpstr>The Federal Rules of Evidence and VoCo</vt:lpstr>
      <vt:lpstr>FRE Are Ill-Prepared For VoCo</vt:lpstr>
      <vt:lpstr>Rule 901(b)(5)</vt:lpstr>
      <vt:lpstr>Rule 104(b)</vt:lpstr>
      <vt:lpstr>Issues Related To Rule 901 And Voice Recordings</vt:lpstr>
      <vt:lpstr>An Immediate Concern</vt:lpstr>
      <vt:lpstr>Some Exemplary Court Decisions</vt:lpstr>
      <vt:lpstr>United States v. Dionisio</vt:lpstr>
      <vt:lpstr>Example</vt:lpstr>
      <vt:lpstr>United States v. Basey</vt:lpstr>
      <vt:lpstr>Looking to Analagous Technologies: Photoshop</vt:lpstr>
      <vt:lpstr>Comparing Photoshop and VoCo</vt:lpstr>
      <vt:lpstr>Courts and Photoshop</vt:lpstr>
      <vt:lpstr>Courts and Photoshop</vt:lpstr>
      <vt:lpstr>Courts and Photoshop </vt:lpstr>
      <vt:lpstr>How Should Courts Handle Project VoCo?</vt:lpstr>
      <vt:lpstr>Courts and VoCo</vt:lpstr>
      <vt:lpstr>Option 1: If The Law Remains The Same</vt:lpstr>
      <vt:lpstr>If Metadata Is Required For Every Piece Of Voice Evidence</vt:lpstr>
      <vt:lpstr>If A Threshold Standard Is Adopted</vt:lpstr>
      <vt:lpstr>Conclusion</vt:lpstr>
      <vt:lpstr>Current Status</vt:lpstr>
      <vt:lpstr>Next Steps</vt:lpstr>
      <vt:lpstr>The Essential Questions - Revisited</vt:lpstr>
      <vt:lpstr>Citations</vt:lpstr>
      <vt:lpstr>Thank you!</vt:lpstr>
    </vt:vector>
  </TitlesOfParts>
  <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Evidentiary Impact of Emerging Voice Editing Software</dc:title>
  <cp:lastModifiedBy>Microsoft Office User</cp:lastModifiedBy>
  <cp:revision>1</cp:revision>
  <dcterms:created xsi:type="dcterms:W3CDTF">2019-03-01T13:45:41Z</dcterms:created>
  <dcterms:modified xsi:type="dcterms:W3CDTF">2019-03-01T13:51:50Z</dcterms:modified>
</cp:coreProperties>
</file>