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50" d="100"/>
          <a:sy n="50" d="100"/>
        </p:scale>
        <p:origin x="2672" y="15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tags" Target="tags/tag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E7B955A-DC9E-400B-A8C4-B290695C87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DFA1870-3A08-4722-9C8F-1351FDB63F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DE1117B-F697-4D3B-BC2A-1059C3CBF1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07ADF3D-1409-4B4A-B711-3560B8A496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608F2-859D-4F3F-8FA1-FA1DE928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291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E0584-B379-40D6-90A9-86997AB52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656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72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84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54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01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44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34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27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  <p:txBody>
            <a:bodyPr/>
            <a:lstStyle/>
            <a:p>
              <a:endParaRPr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  <p:txBody>
          <a:bodyPr/>
          <a:lstStyle/>
          <a:p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ct val="0"/>
              </a:spcBef>
              <a:spcAft>
                <a:spcPct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</p:cSld>
  <p:clrMapOvr>
    <a:masterClrMapping/>
  </p:clrMapOvr>
  <p:transition/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ct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</p:cSld>
  <p:clrMapOvr>
    <a:masterClrMapping/>
  </p:clrMapOvr>
  <p:transition/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4000"/>
            <a:lum/>
          </a:blip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43F8A7-6B9B-4207-8568-12E5EBDF0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2800442"/>
            <a:ext cx="8361229" cy="1086238"/>
          </a:xfrm>
        </p:spPr>
        <p:txBody>
          <a:bodyPr/>
          <a:lstStyle/>
          <a:p>
            <a:pPr lvl="0"/>
            <a:r>
              <a:rPr lang="en-US" sz="6000" b="1"/>
              <a:t>Picking up the Slack™</a:t>
            </a:r>
            <a:endParaRPr lang="en-US" sz="600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169931B-89E7-45E7-AAA4-F1C8A8BD0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841440"/>
            <a:ext cx="6831673" cy="1086237"/>
          </a:xfrm>
        </p:spPr>
        <p:txBody>
          <a:bodyPr>
            <a:normAutofit/>
          </a:bodyPr>
          <a:lstStyle/>
          <a:p>
            <a:r>
              <a:rPr lang="en-US" sz="2800"/>
              <a:t>Legal and Information Governance Considerations for New(er) Technologies</a:t>
            </a:r>
            <a:endParaRPr lang="en-US" sz="2400"/>
          </a:p>
        </p:txBody>
      </p:sp>
      <p:sp>
        <p:nvSpPr>
          <p:cNvPr id="4" name="Subtitle 2">
            <a:extLst>
              <a:ext uri="{FF2B5EF4-FFF2-40B4-BE49-F238E27FC236}">
                <a16:creationId xmlns="" xmlns:a16="http://schemas.microsoft.com/office/drawing/2014/main" id="{EBC0AEEA-0880-4859-96DF-F1AD73EE4559}"/>
              </a:ext>
            </a:extLst>
          </p:cNvPr>
          <p:cNvSpPr txBox="1"/>
          <p:nvPr/>
        </p:nvSpPr>
        <p:spPr>
          <a:xfrm>
            <a:off x="5194506" y="877207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Richmond Journal of Law and Technology</a:t>
            </a:r>
          </a:p>
          <a:p>
            <a:r>
              <a:rPr lang="en-US" sz="2400"/>
              <a:t>2019 Symposium</a:t>
            </a:r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5B9E6FC9-AB8A-4EC8-865E-471929C37FB6}"/>
              </a:ext>
            </a:extLst>
          </p:cNvPr>
          <p:cNvSpPr txBox="1"/>
          <p:nvPr/>
        </p:nvSpPr>
        <p:spPr>
          <a:xfrm>
            <a:off x="0" y="5560676"/>
            <a:ext cx="6831673" cy="108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James A. Sherer – </a:t>
            </a:r>
            <a:r>
              <a:rPr lang="en-US" sz="2400">
                <a:solidFill>
                  <a:srgbClr val="C00000"/>
                </a:solidFill>
              </a:rPr>
              <a:t>BakerHostetler</a:t>
            </a:r>
          </a:p>
          <a:p>
            <a:r>
              <a:rPr lang="en-US" sz="2400"/>
              <a:t>Benjamin Barnes – </a:t>
            </a:r>
            <a:r>
              <a:rPr lang="en-US" sz="2400">
                <a:solidFill>
                  <a:srgbClr val="C00000"/>
                </a:solidFill>
              </a:rPr>
              <a:t>Redgrave LLP</a:t>
            </a: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1678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Introduction, Information Governance, </a:t>
            </a:r>
            <a:br>
              <a:rPr lang="en-US"/>
            </a:br>
            <a:r>
              <a:rPr lang="en-US"/>
              <a:t>and Shadow Information Technology</a:t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“</a:t>
            </a:r>
            <a:r>
              <a:rPr lang="en-US" sz="3600" dirty="0" err="1"/>
              <a:t>Slack</a:t>
            </a:r>
            <a:r>
              <a:rPr lang="en-US" sz="2800" baseline="30000" dirty="0" err="1"/>
              <a:t>TM</a:t>
            </a:r>
            <a:r>
              <a:rPr lang="en-US" sz="3600" dirty="0"/>
              <a:t>” and other technologies</a:t>
            </a:r>
          </a:p>
          <a:p>
            <a:r>
              <a:rPr lang="en-US" sz="3600" dirty="0"/>
              <a:t>Premises of Information Governance (“IG”)</a:t>
            </a:r>
          </a:p>
          <a:p>
            <a:pPr lvl="1"/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Arthur Andersen v. U.S.</a:t>
            </a:r>
            <a:r>
              <a:rPr lang="en-US" sz="2200" i="0" dirty="0">
                <a:solidFill>
                  <a:schemeClr val="accent5">
                    <a:lumMod val="75000"/>
                  </a:schemeClr>
                </a:solidFill>
              </a:rPr>
              <a:t>, 544 U.S. 696 (2005)</a:t>
            </a:r>
          </a:p>
          <a:p>
            <a:pPr lvl="1"/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Hynix Semiconductor Inc. v. Rambus, Inc.</a:t>
            </a:r>
            <a:r>
              <a:rPr lang="en-US" sz="2200" i="0" dirty="0">
                <a:solidFill>
                  <a:schemeClr val="accent5">
                    <a:lumMod val="75000"/>
                  </a:schemeClr>
                </a:solidFill>
              </a:rPr>
              <a:t>, 591 F. Supp. </a:t>
            </a:r>
            <a:r>
              <a:rPr lang="en-US" sz="2200" i="0">
                <a:solidFill>
                  <a:schemeClr val="accent5">
                    <a:lumMod val="75000"/>
                  </a:schemeClr>
                </a:solidFill>
              </a:rPr>
              <a:t>2d </a:t>
            </a:r>
            <a:r>
              <a:rPr lang="en-US" sz="2200" i="0" smtClean="0">
                <a:solidFill>
                  <a:schemeClr val="accent5">
                    <a:lumMod val="75000"/>
                  </a:schemeClr>
                </a:solidFill>
              </a:rPr>
              <a:t>1038 (N.D</a:t>
            </a:r>
            <a:r>
              <a:rPr lang="en-US" sz="2200" i="0" dirty="0">
                <a:solidFill>
                  <a:schemeClr val="accent5">
                    <a:lumMod val="75000"/>
                  </a:schemeClr>
                </a:solidFill>
              </a:rPr>
              <a:t>. Cal. 2006)</a:t>
            </a:r>
          </a:p>
          <a:p>
            <a:r>
              <a:rPr lang="en-US" sz="3600" dirty="0"/>
              <a:t>Intersection of IG &amp; Information Technology (“IT”)</a:t>
            </a:r>
          </a:p>
          <a:p>
            <a:r>
              <a:rPr lang="en-US" sz="3600" dirty="0"/>
              <a:t>Shadow &amp; Credit Card IT</a:t>
            </a:r>
          </a:p>
          <a:p>
            <a:r>
              <a:rPr lang="en-US" sz="3600" dirty="0"/>
              <a:t>The Power of Social Media</a:t>
            </a:r>
          </a:p>
        </p:txBody>
      </p:sp>
    </p:spTree>
    <p:extLst>
      <p:ext uri="{BB962C8B-B14F-4D97-AF65-F5344CB8AC3E}">
        <p14:creationId xmlns:p14="http://schemas.microsoft.com/office/powerpoint/2010/main" val="10472220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Implementing New Technologies – </a:t>
            </a:r>
            <a:br>
              <a:rPr lang="en-US"/>
            </a:br>
            <a:r>
              <a:rPr lang="en-US">
                <a:solidFill>
                  <a:srgbClr val="C00000"/>
                </a:solidFill>
              </a:rPr>
              <a:t>Asking The Hard Questions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How is the tool being used in the organization—and by whom? </a:t>
            </a:r>
          </a:p>
          <a:p>
            <a:r>
              <a:rPr lang="en-US" sz="3200"/>
              <a:t>Is the organization—or anyone within it—paying for the tool?</a:t>
            </a:r>
          </a:p>
          <a:p>
            <a:r>
              <a:rPr lang="en-US" sz="3200"/>
              <a:t>Who holds the organization’s data?</a:t>
            </a:r>
          </a:p>
          <a:p>
            <a:r>
              <a:rPr lang="en-US" sz="3200"/>
              <a:t>Who has access to the organization’s data?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5340056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Implementing New Technologies – </a:t>
            </a:r>
            <a:br>
              <a:rPr lang="en-US"/>
            </a:br>
            <a:r>
              <a:rPr lang="en-US">
                <a:solidFill>
                  <a:srgbClr val="C00000"/>
                </a:solidFill>
              </a:rPr>
              <a:t>Asking The Hard Questions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How (again) is the tool being used? </a:t>
            </a:r>
          </a:p>
          <a:p>
            <a:r>
              <a:rPr lang="en-US" sz="3600"/>
              <a:t>What information is stored or created by the tool? </a:t>
            </a:r>
          </a:p>
          <a:p>
            <a:r>
              <a:rPr lang="en-US" sz="3600"/>
              <a:t>Can you export [your] data from the tool—and, if so, how?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57097999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Implementing New Technologies – </a:t>
            </a:r>
            <a:br>
              <a:rPr lang="en-US"/>
            </a:br>
            <a:r>
              <a:rPr lang="en-US" i="1">
                <a:solidFill>
                  <a:srgbClr val="C00000"/>
                </a:solidFill>
              </a:rPr>
              <a:t>Answering</a:t>
            </a:r>
            <a:r>
              <a:rPr lang="en-US">
                <a:solidFill>
                  <a:srgbClr val="C00000"/>
                </a:solidFill>
              </a:rPr>
              <a:t> The Hard Questions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/>
              <a:t>Building Consensus</a:t>
            </a:r>
          </a:p>
          <a:p>
            <a:r>
              <a:rPr lang="en-US" sz="4000"/>
              <a:t>Policy Considerations</a:t>
            </a:r>
          </a:p>
          <a:p>
            <a:r>
              <a:rPr lang="en-US" sz="4000"/>
              <a:t>Access and Security</a:t>
            </a:r>
          </a:p>
          <a:p>
            <a:r>
              <a:rPr lang="en-US" sz="4000"/>
              <a:t>eDiscovery and Spoliation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97510475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Implementing New Technologies – </a:t>
            </a:r>
            <a:br>
              <a:rPr lang="en-US"/>
            </a:br>
            <a:r>
              <a:rPr lang="en-US">
                <a:solidFill>
                  <a:srgbClr val="C00000"/>
                </a:solidFill>
              </a:rPr>
              <a:t>Considerations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hangingPunct="0"/>
            <a:r>
              <a:rPr lang="en-US" sz="4000"/>
              <a:t>Educating on the </a:t>
            </a:r>
            <a:r>
              <a:rPr lang="en-US" sz="4000">
                <a:solidFill>
                  <a:srgbClr val="C00000"/>
                </a:solidFill>
              </a:rPr>
              <a:t>Platforms</a:t>
            </a:r>
          </a:p>
          <a:p>
            <a:pPr lvl="0" hangingPunct="0"/>
            <a:r>
              <a:rPr lang="en-US" sz="4000"/>
              <a:t>Assessing </a:t>
            </a:r>
            <a:r>
              <a:rPr lang="en-US" sz="4000">
                <a:solidFill>
                  <a:srgbClr val="C00000"/>
                </a:solidFill>
              </a:rPr>
              <a:t>Current Practices</a:t>
            </a:r>
          </a:p>
          <a:p>
            <a:pPr lvl="0" hangingPunct="0"/>
            <a:r>
              <a:rPr lang="en-US" sz="4000"/>
              <a:t>Incorporating</a:t>
            </a:r>
            <a:r>
              <a:rPr lang="en-US" sz="4000">
                <a:solidFill>
                  <a:srgbClr val="C00000"/>
                </a:solidFill>
              </a:rPr>
              <a:t> Ethics</a:t>
            </a:r>
          </a:p>
          <a:p>
            <a:pPr lvl="1" hangingPunct="0"/>
            <a:r>
              <a:rPr lang="en-US" sz="3600">
                <a:solidFill>
                  <a:schemeClr val="accent5">
                    <a:lumMod val="75000"/>
                  </a:schemeClr>
                </a:solidFill>
              </a:rPr>
              <a:t>Carlucci v Piper Aircraft Corp.</a:t>
            </a:r>
            <a:r>
              <a:rPr lang="en-US" sz="3600" i="0">
                <a:solidFill>
                  <a:schemeClr val="accent5">
                    <a:lumMod val="75000"/>
                  </a:schemeClr>
                </a:solidFill>
              </a:rPr>
              <a:t>, 102 F.R.D. 472, 485 (D.D. Fla. 1984)</a:t>
            </a:r>
          </a:p>
          <a:p>
            <a:pPr lvl="1" hangingPunct="0"/>
            <a:r>
              <a:rPr lang="en-US" sz="3600">
                <a:solidFill>
                  <a:schemeClr val="accent5">
                    <a:lumMod val="75000"/>
                  </a:schemeClr>
                </a:solidFill>
              </a:rPr>
              <a:t>Micron Tech v. Rambus</a:t>
            </a:r>
            <a:r>
              <a:rPr lang="en-US" sz="3600" i="0">
                <a:solidFill>
                  <a:schemeClr val="accent5">
                    <a:lumMod val="75000"/>
                  </a:schemeClr>
                </a:solidFill>
              </a:rPr>
              <a:t>, 255 F.R.D. 135 (d. Del. 2009)</a:t>
            </a:r>
          </a:p>
          <a:p>
            <a:pPr lvl="0" hangingPunct="0"/>
            <a:r>
              <a:rPr lang="en-US" sz="4000"/>
              <a:t>Developing an Information Governance </a:t>
            </a:r>
            <a:r>
              <a:rPr lang="en-US" sz="4000">
                <a:solidFill>
                  <a:srgbClr val="C00000"/>
                </a:solidFill>
              </a:rPr>
              <a:t>Plan and Approach</a:t>
            </a:r>
          </a:p>
          <a:p>
            <a:pPr lvl="0" hangingPunct="0"/>
            <a:r>
              <a:rPr lang="en-US" sz="4000"/>
              <a:t>Drafting </a:t>
            </a:r>
            <a:r>
              <a:rPr lang="en-US" sz="4000">
                <a:solidFill>
                  <a:srgbClr val="C00000"/>
                </a:solidFill>
              </a:rPr>
              <a:t>Support</a:t>
            </a:r>
          </a:p>
          <a:p>
            <a:pPr lvl="0" hangingPunct="0"/>
            <a:r>
              <a:rPr lang="en-US" sz="4000"/>
              <a:t>Considering the </a:t>
            </a:r>
            <a:r>
              <a:rPr lang="en-US" sz="4000">
                <a:solidFill>
                  <a:srgbClr val="C00000"/>
                </a:solidFill>
              </a:rPr>
              <a:t>Exceptions</a:t>
            </a:r>
            <a:r>
              <a:rPr lang="en-US" sz="4000"/>
              <a:t> </a:t>
            </a:r>
          </a:p>
          <a:p>
            <a:pPr lvl="0" hangingPunct="0"/>
            <a:r>
              <a:rPr lang="en-US" sz="4000"/>
              <a:t>Considering the Related Areas (the “</a:t>
            </a:r>
            <a:r>
              <a:rPr lang="en-US" sz="4000">
                <a:solidFill>
                  <a:srgbClr val="C00000"/>
                </a:solidFill>
              </a:rPr>
              <a:t>Other</a:t>
            </a:r>
            <a:r>
              <a:rPr lang="en-US" sz="4000"/>
              <a:t>”)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12600620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Implementing New Technologies – </a:t>
            </a:r>
            <a:br>
              <a:rPr lang="en-US"/>
            </a:br>
            <a:r>
              <a:rPr lang="en-US">
                <a:solidFill>
                  <a:srgbClr val="C00000"/>
                </a:solidFill>
              </a:rPr>
              <a:t>Considerations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3D14AA-75D1-4803-85D0-17DF42AF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sz="3600"/>
              <a:t>Consider the Regulators</a:t>
            </a:r>
          </a:p>
          <a:p>
            <a:pPr hangingPunct="0"/>
            <a:r>
              <a:rPr lang="en-US" sz="3600"/>
              <a:t>Consider the Courts and eDiscovery </a:t>
            </a:r>
          </a:p>
          <a:p>
            <a:pPr hangingPunct="0"/>
            <a:r>
              <a:rPr lang="en-US" sz="3600"/>
              <a:t>Consider Records and Data Management </a:t>
            </a:r>
          </a:p>
          <a:p>
            <a:pPr hangingPunct="0"/>
            <a:r>
              <a:rPr lang="en-US" sz="3600"/>
              <a:t>Consider Information Governance</a:t>
            </a:r>
          </a:p>
          <a:p>
            <a:pPr lvl="1" hangingPunct="0"/>
            <a:r>
              <a:rPr lang="en-US" sz="3200"/>
              <a:t>Is it better to have a policy that you can’t follow, or no policy at all?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408468039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D480AC-6666-4899-AAC9-DB85287AD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The End</a:t>
            </a:r>
            <a:r>
              <a:rPr lang="en-US" baseline="30000" err="1"/>
              <a:t>TM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4" name="Content Placeholder 5">
            <a:extLst>
              <a:ext uri="{FF2B5EF4-FFF2-40B4-BE49-F238E27FC236}">
                <a16:creationId xmlns="" xmlns:a16="http://schemas.microsoft.com/office/drawing/2014/main" id="{0EB96064-CC63-41DF-B6A1-69B53190E2BC}"/>
              </a:ext>
            </a:extLst>
          </p:cNvPr>
          <p:cNvSpPr txBox="1"/>
          <p:nvPr/>
        </p:nvSpPr>
        <p:spPr>
          <a:xfrm>
            <a:off x="1678674" y="2436732"/>
            <a:ext cx="4498606" cy="3862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/>
              <a:t>James A. Sherer</a:t>
            </a:r>
          </a:p>
          <a:p>
            <a:pPr algn="l"/>
            <a:r>
              <a:rPr lang="en-US"/>
              <a:t>Partner, BakerHostetler</a:t>
            </a:r>
          </a:p>
          <a:p>
            <a:pPr algn="l"/>
            <a:r>
              <a:rPr lang="en-US">
                <a:solidFill>
                  <a:srgbClr val="C00000"/>
                </a:solidFill>
              </a:rPr>
              <a:t>jsherer@bakerlaw.com</a:t>
            </a:r>
          </a:p>
          <a:p>
            <a:pPr algn="l"/>
            <a:r>
              <a:rPr lang="en-US">
                <a:solidFill>
                  <a:srgbClr val="00B0F0"/>
                </a:solidFill>
              </a:rPr>
              <a:t>@JAMESSHERER </a:t>
            </a:r>
          </a:p>
          <a:p>
            <a:pPr algn="l"/>
            <a:r>
              <a:rPr lang="en-US">
                <a:solidFill>
                  <a:srgbClr val="0070C0"/>
                </a:solidFill>
              </a:rPr>
              <a:t>@J.Sherer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E48F4D08-55E9-4686-AB8D-10848919C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0431" y="4283466"/>
            <a:ext cx="402337" cy="40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="" xmlns:a16="http://schemas.microsoft.com/office/drawing/2014/main" id="{101BBDAA-0F0A-4A70-AAD7-741D9304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0431" y="4886869"/>
            <a:ext cx="422909" cy="395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5">
            <a:extLst>
              <a:ext uri="{FF2B5EF4-FFF2-40B4-BE49-F238E27FC236}">
                <a16:creationId xmlns="" xmlns:a16="http://schemas.microsoft.com/office/drawing/2014/main" id="{9DD38582-CF69-4B85-9523-D292F2B156B1}"/>
              </a:ext>
            </a:extLst>
          </p:cNvPr>
          <p:cNvSpPr txBox="1"/>
          <p:nvPr/>
        </p:nvSpPr>
        <p:spPr>
          <a:xfrm>
            <a:off x="7025926" y="2436732"/>
            <a:ext cx="4719034" cy="3862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Arial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/>
              <a:t>Benjamin Barnes</a:t>
            </a:r>
          </a:p>
          <a:p>
            <a:pPr algn="l"/>
            <a:r>
              <a:rPr lang="en-US"/>
              <a:t>Attorney, Redgrave LLP</a:t>
            </a:r>
          </a:p>
          <a:p>
            <a:pPr algn="l"/>
            <a:r>
              <a:rPr lang="en-US">
                <a:solidFill>
                  <a:srgbClr val="C00000"/>
                </a:solidFill>
              </a:rPr>
              <a:t>bbarnes@redgravellp.com</a:t>
            </a:r>
          </a:p>
          <a:p>
            <a:pPr algn="l"/>
            <a:r>
              <a:rPr lang="en-US">
                <a:solidFill>
                  <a:srgbClr val="00B0F0"/>
                </a:solidFill>
              </a:rPr>
              <a:t>@Atty_Ben_Barnes</a:t>
            </a:r>
          </a:p>
          <a:p>
            <a:pPr algn="l"/>
            <a:r>
              <a:rPr lang="en-US">
                <a:solidFill>
                  <a:srgbClr val="0070C0"/>
                </a:solidFill>
              </a:rPr>
              <a:t>@atty_ben_barnes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D7B5E3EE-B786-4340-8C25-B77330D38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7683" y="4283466"/>
            <a:ext cx="402337" cy="40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="" xmlns:a16="http://schemas.microsoft.com/office/drawing/2014/main" id="{842EE018-DD38-4FAA-AF1F-3A4B47062F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7683" y="4886869"/>
            <a:ext cx="422909" cy="395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79122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17.05.17"/>
  <p:tag name="AS_TITLE" val="Aspose.Slides for .NET 4.0"/>
  <p:tag name="AS_VERSION" val="17.5"/>
</p:tagLst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Arial"/>
        <a:cs typeface="Arial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Macintosh PowerPoint</Application>
  <PresentationFormat>Widescreen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Franklin Gothic Book</vt:lpstr>
      <vt:lpstr>Crop</vt:lpstr>
      <vt:lpstr>Picking up the Slack™</vt:lpstr>
      <vt:lpstr>Introduction, Information Governance,  and Shadow Information Technology </vt:lpstr>
      <vt:lpstr>Implementing New Technologies –  Asking The Hard Questions </vt:lpstr>
      <vt:lpstr>Implementing New Technologies –  Asking The Hard Questions </vt:lpstr>
      <vt:lpstr>Implementing New Technologies –  Answering The Hard Questions </vt:lpstr>
      <vt:lpstr>Implementing New Technologies –  Considerations </vt:lpstr>
      <vt:lpstr>Implementing New Technologies –  Considerations </vt:lpstr>
      <vt:lpstr>The EndTM 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2019-03-01T12:53:16Z</dcterms:modified>
</cp:coreProperties>
</file>